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  <p:sldMasterId id="2147483702" r:id="rId2"/>
  </p:sldMasterIdLst>
  <p:notesMasterIdLst>
    <p:notesMasterId r:id="rId14"/>
  </p:notesMasterIdLst>
  <p:handoutMasterIdLst>
    <p:handoutMasterId r:id="rId15"/>
  </p:handoutMasterIdLst>
  <p:sldIdLst>
    <p:sldId id="348" r:id="rId3"/>
    <p:sldId id="517" r:id="rId4"/>
    <p:sldId id="518" r:id="rId5"/>
    <p:sldId id="520" r:id="rId6"/>
    <p:sldId id="508" r:id="rId7"/>
    <p:sldId id="497" r:id="rId8"/>
    <p:sldId id="506" r:id="rId9"/>
    <p:sldId id="511" r:id="rId10"/>
    <p:sldId id="521" r:id="rId11"/>
    <p:sldId id="512" r:id="rId12"/>
    <p:sldId id="513" r:id="rId13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EFB"/>
    <a:srgbClr val="FFEBAB"/>
    <a:srgbClr val="E4D2F2"/>
    <a:srgbClr val="D6F9FE"/>
    <a:srgbClr val="96F0FC"/>
    <a:srgbClr val="D6ECEE"/>
    <a:srgbClr val="D4F0E3"/>
    <a:srgbClr val="B6E4CC"/>
    <a:srgbClr val="83D58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88" autoAdjust="0"/>
    <p:restoredTop sz="92956" autoAdjust="0"/>
  </p:normalViewPr>
  <p:slideViewPr>
    <p:cSldViewPr snapToGrid="0" snapToObjects="1">
      <p:cViewPr>
        <p:scale>
          <a:sx n="110" d="100"/>
          <a:sy n="110" d="100"/>
        </p:scale>
        <p:origin x="-1194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-2238" y="-14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2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2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0693CB8-1CBB-48BB-81F9-56DBB9C7913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7261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4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07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430307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041BC55-C8F1-4D88-A069-2AD59F916F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393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BFF022-80D7-4BC9-8890-DC632371D80A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6" y="4715154"/>
            <a:ext cx="5419258" cy="4466987"/>
          </a:xfrm>
          <a:noFill/>
          <a:ln/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</a:pPr>
            <a:endParaRPr lang="de-DE" b="1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u="sng" dirty="0" smtClean="0"/>
              <a:t>Forum I	Mitte, Harburg</a:t>
            </a:r>
          </a:p>
          <a:p>
            <a:r>
              <a:rPr lang="de-DE" dirty="0" smtClean="0"/>
              <a:t>Schulze-Israel-Möller</a:t>
            </a:r>
          </a:p>
          <a:p>
            <a:r>
              <a:rPr lang="de-DE" dirty="0" smtClean="0"/>
              <a:t>Mitte: Ahmadi, Fock</a:t>
            </a:r>
          </a:p>
          <a:p>
            <a:r>
              <a:rPr lang="de-DE" dirty="0" smtClean="0"/>
              <a:t>Harburg: Lohmann, Sieg</a:t>
            </a:r>
          </a:p>
          <a:p>
            <a:endParaRPr lang="de-DE" dirty="0"/>
          </a:p>
          <a:p>
            <a:r>
              <a:rPr lang="de-DE" b="1" u="sng" dirty="0" smtClean="0"/>
              <a:t>Forum II	Wandsbek, Nord, Bergedorf</a:t>
            </a:r>
          </a:p>
          <a:p>
            <a:r>
              <a:rPr lang="de-DE" dirty="0" smtClean="0"/>
              <a:t>Sturm, van den Berk</a:t>
            </a:r>
          </a:p>
          <a:p>
            <a:r>
              <a:rPr lang="de-DE" dirty="0" smtClean="0"/>
              <a:t>Wandsbek: Köhler</a:t>
            </a:r>
          </a:p>
          <a:p>
            <a:r>
              <a:rPr lang="de-DE" dirty="0" smtClean="0"/>
              <a:t>Nord: Köpke</a:t>
            </a:r>
          </a:p>
          <a:p>
            <a:r>
              <a:rPr lang="de-DE" dirty="0" smtClean="0"/>
              <a:t>Bergedorf: </a:t>
            </a:r>
            <a:r>
              <a:rPr lang="de-DE" dirty="0" err="1" smtClean="0"/>
              <a:t>Matthaei</a:t>
            </a:r>
            <a:endParaRPr lang="de-DE" dirty="0" smtClean="0"/>
          </a:p>
          <a:p>
            <a:endParaRPr lang="de-DE" dirty="0"/>
          </a:p>
          <a:p>
            <a:r>
              <a:rPr lang="de-DE" b="1" u="sng" dirty="0" smtClean="0"/>
              <a:t>Forum III	Altona, Eimsbüttel</a:t>
            </a:r>
          </a:p>
          <a:p>
            <a:r>
              <a:rPr lang="de-DE" dirty="0" smtClean="0"/>
              <a:t>Quaeschning, Goedeke</a:t>
            </a:r>
          </a:p>
          <a:p>
            <a:r>
              <a:rPr lang="de-DE" dirty="0" smtClean="0"/>
              <a:t>Altona: Kordes</a:t>
            </a:r>
          </a:p>
          <a:p>
            <a:r>
              <a:rPr lang="de-DE" dirty="0" smtClean="0"/>
              <a:t>Eimsbüttel: </a:t>
            </a:r>
            <a:r>
              <a:rPr lang="de-DE" dirty="0" err="1" smtClean="0"/>
              <a:t>Artelt</a:t>
            </a:r>
            <a:endParaRPr lang="de-DE" dirty="0" smtClean="0"/>
          </a:p>
          <a:p>
            <a:endParaRPr lang="de-DE" dirty="0"/>
          </a:p>
          <a:p>
            <a:r>
              <a:rPr lang="de-DE" b="1" u="sng" dirty="0" smtClean="0"/>
              <a:t>Netzwerkstelle HIBB</a:t>
            </a:r>
          </a:p>
          <a:p>
            <a:r>
              <a:rPr lang="de-DE" dirty="0" smtClean="0"/>
              <a:t>Sturm, Goedeke, Quaeschning, Möllert, Israel, van den </a:t>
            </a:r>
            <a:r>
              <a:rPr lang="de-DE" dirty="0"/>
              <a:t>B</a:t>
            </a:r>
            <a:r>
              <a:rPr lang="de-DE" dirty="0" smtClean="0"/>
              <a:t>erk, </a:t>
            </a:r>
            <a:r>
              <a:rPr lang="de-DE" dirty="0" err="1" smtClean="0"/>
              <a:t>Glismann</a:t>
            </a:r>
            <a:r>
              <a:rPr lang="de-DE" dirty="0" smtClean="0"/>
              <a:t>, Lapzien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41BC55-C8F1-4D88-A069-2AD59F916FB6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4743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cid:image005.png@01CD1D75.EFEA47E0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9144000" cy="110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3429000"/>
            <a:ext cx="69342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495800"/>
            <a:ext cx="6400800" cy="347663"/>
          </a:xfrm>
        </p:spPr>
        <p:txBody>
          <a:bodyPr/>
          <a:lstStyle>
            <a:lvl1pPr marL="0" indent="0">
              <a:defRPr sz="1400"/>
            </a:lvl1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564" y="6167337"/>
            <a:ext cx="786965" cy="525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7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5018" y="6295512"/>
            <a:ext cx="1366037" cy="313898"/>
          </a:xfrm>
          <a:prstGeom prst="rect">
            <a:avLst/>
          </a:prstGeom>
          <a:noFill/>
        </p:spPr>
      </p:pic>
      <p:sp>
        <p:nvSpPr>
          <p:cNvPr id="34818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34817" name="Bild 1" descr="cid:image005.png@01CD1D75.EFEA47E0"/>
          <p:cNvPicPr>
            <a:picLocks noChangeAspect="1" noChangeArrowheads="1"/>
          </p:cNvPicPr>
          <p:nvPr userDrawn="1"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2083982" y="6221197"/>
            <a:ext cx="1952625" cy="276225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 userDrawn="1"/>
        </p:nvSpPr>
        <p:spPr bwMode="auto">
          <a:xfrm>
            <a:off x="2058955" y="6424056"/>
            <a:ext cx="209461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Agentur für Arbeit Hamburg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2BC92C-3E15-4887-A5F7-118F4786AA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B5727-50AB-4D5A-BD93-27CE3196EC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20016-F46C-4EB8-9158-CB9F9135A18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3810000" cy="204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114800" y="1143000"/>
            <a:ext cx="3810000" cy="204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FB582-97B1-4D9D-A9AA-C7E487BE4C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49847-E739-4A98-81D4-3587322251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6BADD-3F9A-4430-BEB3-3EAD066A799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12E8A-3805-4987-9C5F-89AF601B2A6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1D77B-BF03-4F59-83AF-32394BC6471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EE98B-CE28-46B7-9467-C5B9053258F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0C445-0D31-4D99-8FC9-08A3267E43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981700" y="152400"/>
            <a:ext cx="1943100" cy="30400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5676900" cy="304006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630E0-3A27-4A18-8063-F95ACB65B2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855662" y="5899150"/>
            <a:ext cx="6926465" cy="914400"/>
          </a:xfrm>
        </p:spPr>
        <p:txBody>
          <a:bodyPr/>
          <a:lstStyle>
            <a:lvl1pPr algn="ctr">
              <a:buNone/>
              <a:defRPr lang="de-DE" sz="1200" smtClean="0"/>
            </a:lvl1pPr>
          </a:lstStyle>
          <a:p>
            <a:endParaRPr lang="de-DE" sz="1200" dirty="0" smtClean="0">
              <a:latin typeface="Times New Roman"/>
              <a:ea typeface="Times New Roman"/>
            </a:endParaRPr>
          </a:p>
          <a:p>
            <a:r>
              <a:rPr lang="de-DE" sz="800" dirty="0" smtClean="0">
                <a:latin typeface="+mn-lt"/>
                <a:ea typeface="Times New Roman"/>
              </a:rPr>
              <a:t>Freie und Hansestadt Hamburg</a:t>
            </a:r>
            <a:endParaRPr lang="de-DE" sz="1200" dirty="0" smtClean="0">
              <a:latin typeface="Times New Roman"/>
              <a:ea typeface="Times New Roman"/>
            </a:endParaRPr>
          </a:p>
          <a:p>
            <a:r>
              <a:rPr lang="de-DE" sz="800" dirty="0" smtClean="0">
                <a:latin typeface="+mn-lt"/>
                <a:ea typeface="Times New Roman"/>
              </a:rPr>
              <a:t>Behörde für Schule und Berufsbildung</a:t>
            </a:r>
            <a:endParaRPr lang="de-DE" sz="1200" dirty="0" smtClean="0">
              <a:latin typeface="Times New Roman"/>
              <a:ea typeface="Times New Roman"/>
            </a:endParaRPr>
          </a:p>
          <a:p>
            <a:r>
              <a:rPr lang="de-DE" sz="800" dirty="0" smtClean="0">
                <a:latin typeface="+mn-lt"/>
                <a:ea typeface="Times New Roman"/>
              </a:rPr>
              <a:t>Behörde für Arbeit, Soziales, Familie und Integration</a:t>
            </a:r>
            <a:endParaRPr lang="de-DE" sz="1200" dirty="0" smtClean="0">
              <a:latin typeface="Times New Roman"/>
              <a:ea typeface="Times New Roman"/>
            </a:endParaRPr>
          </a:p>
          <a:p>
            <a:r>
              <a:rPr lang="de-DE" sz="800" dirty="0" smtClean="0">
                <a:latin typeface="+mn-lt"/>
                <a:ea typeface="Times New Roman"/>
              </a:rPr>
              <a:t>Bezirksverwaltungen</a:t>
            </a:r>
            <a:endParaRPr lang="de-DE" sz="1200" dirty="0" smtClean="0">
              <a:latin typeface="Times New Roman"/>
              <a:ea typeface="Times New Roman"/>
            </a:endParaRPr>
          </a:p>
          <a:p>
            <a:r>
              <a:rPr lang="de-DE" sz="800" dirty="0" smtClean="0">
                <a:latin typeface="+mn-lt"/>
                <a:ea typeface="Times New Roman"/>
              </a:rPr>
              <a:t>Agentur für Arbeit Hamburg</a:t>
            </a:r>
            <a:endParaRPr lang="de-DE" sz="1200" dirty="0" smtClean="0">
              <a:latin typeface="Times New Roman"/>
              <a:ea typeface="Times New Roman"/>
            </a:endParaRPr>
          </a:p>
          <a:p>
            <a:r>
              <a:rPr lang="de-DE" sz="1100" dirty="0" smtClean="0">
                <a:latin typeface="+mn-lt"/>
                <a:ea typeface="Times New Roman"/>
              </a:rPr>
              <a:t> </a:t>
            </a:r>
            <a:endParaRPr lang="de-DE" sz="1200" dirty="0" smtClean="0">
              <a:latin typeface="Times New Roman"/>
              <a:ea typeface="Times New Roman"/>
            </a:endParaRPr>
          </a:p>
          <a:p>
            <a:r>
              <a:rPr lang="de-DE" sz="1200" dirty="0" smtClean="0">
                <a:latin typeface="Times New Roman"/>
                <a:ea typeface="Times New Roman"/>
              </a:rPr>
              <a:t> </a:t>
            </a:r>
          </a:p>
          <a:p>
            <a:r>
              <a:rPr lang="de-DE" sz="1200" dirty="0" smtClean="0">
                <a:latin typeface="Times New Roman"/>
                <a:ea typeface="Times New Roman"/>
              </a:rPr>
              <a:t> </a:t>
            </a:r>
          </a:p>
          <a:p>
            <a:pPr lvl="0"/>
            <a:endParaRPr lang="de-DE" dirty="0"/>
          </a:p>
        </p:txBody>
      </p:sp>
      <p:pic>
        <p:nvPicPr>
          <p:cNvPr id="10" name="Grafik 9"/>
          <p:cNvPicPr/>
          <p:nvPr userDrawn="1"/>
        </p:nvPicPr>
        <p:blipFill>
          <a:blip r:embed="rId2" cstate="print"/>
          <a:srcRect r="609"/>
          <a:stretch>
            <a:fillRect/>
          </a:stretch>
        </p:blipFill>
        <p:spPr bwMode="auto">
          <a:xfrm>
            <a:off x="5709764" y="6083394"/>
            <a:ext cx="1950351" cy="272955"/>
          </a:xfrm>
          <a:prstGeom prst="rect">
            <a:avLst/>
          </a:prstGeom>
          <a:noFill/>
        </p:spPr>
      </p:pic>
      <p:pic>
        <p:nvPicPr>
          <p:cNvPr id="11" name="Grafik 10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4891" y="5755848"/>
            <a:ext cx="552735" cy="286603"/>
          </a:xfrm>
          <a:prstGeom prst="rect">
            <a:avLst/>
          </a:prstGeom>
          <a:noFill/>
        </p:spPr>
      </p:pic>
      <p:pic>
        <p:nvPicPr>
          <p:cNvPr id="12" name="Grafik 11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4763" y="6042451"/>
            <a:ext cx="1366037" cy="31389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143000"/>
            <a:ext cx="7772400" cy="204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5013" y="63230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133A"/>
                </a:solidFill>
              </a:defRPr>
            </a:lvl1pPr>
          </a:lstStyle>
          <a:p>
            <a:pPr>
              <a:defRPr/>
            </a:pPr>
            <a:fld id="{F82BC92C-3E15-4887-A5F7-118F4786AA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110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52400"/>
            <a:ext cx="6781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989033" y="123216"/>
            <a:ext cx="610212" cy="40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/>
          <p:cNvPicPr/>
          <p:nvPr userDrawn="1"/>
        </p:nvPicPr>
        <p:blipFill>
          <a:blip r:embed="rId16" cstate="print"/>
          <a:srcRect r="609"/>
          <a:stretch>
            <a:fillRect/>
          </a:stretch>
        </p:blipFill>
        <p:spPr bwMode="auto">
          <a:xfrm>
            <a:off x="7435221" y="559739"/>
            <a:ext cx="1512000" cy="216000"/>
          </a:xfrm>
          <a:prstGeom prst="rect">
            <a:avLst/>
          </a:prstGeom>
          <a:noFill/>
        </p:spPr>
      </p:pic>
      <p:pic>
        <p:nvPicPr>
          <p:cNvPr id="11" name="Grafik 10"/>
          <p:cNvPicPr/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17376" y="838830"/>
            <a:ext cx="1152000" cy="252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</a:defRPr>
      </a:lvl2pPr>
      <a:lvl3pPr marL="1143000" indent="-228600" algn="l" rtl="0" eaLnBrk="0" fontAlgn="base" hangingPunct="0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</a:defRPr>
      </a:lvl3pPr>
      <a:lvl4pPr marL="1600200" indent="-228600" algn="l" rtl="0" eaLnBrk="0" fontAlgn="base" hangingPunct="0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</a:defRPr>
      </a:lvl4pPr>
      <a:lvl5pPr marL="2057400" indent="-228600" algn="l" rtl="0" eaLnBrk="0" fontAlgn="base" hangingPunct="0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</a:defRPr>
      </a:lvl5pPr>
      <a:lvl6pPr marL="2514600" indent="-228600" algn="l" rtl="0" fontAlgn="base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</a:defRPr>
      </a:lvl6pPr>
      <a:lvl7pPr marL="2971800" indent="-228600" algn="l" rtl="0" fontAlgn="base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</a:defRPr>
      </a:lvl7pPr>
      <a:lvl8pPr marL="3429000" indent="-228600" algn="l" rtl="0" fontAlgn="base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</a:defRPr>
      </a:lvl8pPr>
      <a:lvl9pPr marL="3886200" indent="-228600" algn="l" rtl="0" fontAlgn="base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rgbClr val="00133A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8EC77-77E4-4388-8E1F-8BD025FE9DA6}" type="datetimeFigureOut">
              <a:rPr lang="de-DE" smtClean="0"/>
              <a:pPr/>
              <a:t>24.04.2013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A0AC5-08B8-40A3-9D33-0E4963898D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7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26903" y="3553721"/>
            <a:ext cx="7700790" cy="70788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de-DE" sz="2000" dirty="0">
                <a:solidFill>
                  <a:schemeClr val="bg1"/>
                </a:solidFill>
                <a:latin typeface="Arial" charset="0"/>
              </a:rPr>
              <a:t>Übergang Schule - Beruf </a:t>
            </a:r>
            <a:br>
              <a:rPr lang="de-DE" sz="2000" dirty="0">
                <a:solidFill>
                  <a:schemeClr val="bg1"/>
                </a:solidFill>
                <a:latin typeface="Arial" charset="0"/>
              </a:rPr>
            </a:br>
            <a:r>
              <a:rPr lang="de-DE" sz="2000" dirty="0">
                <a:solidFill>
                  <a:schemeClr val="bg1"/>
                </a:solidFill>
                <a:latin typeface="Arial" charset="0"/>
              </a:rPr>
              <a:t>„Keiner darf verloren gehen!“ </a:t>
            </a:r>
          </a:p>
        </p:txBody>
      </p:sp>
      <p:pic>
        <p:nvPicPr>
          <p:cNvPr id="3076" name="Picture 9" descr="jungs_sw"/>
          <p:cNvPicPr>
            <a:picLocks noChangeAspect="1" noChangeArrowheads="1"/>
          </p:cNvPicPr>
          <p:nvPr/>
        </p:nvPicPr>
        <p:blipFill>
          <a:blip r:embed="rId4" cstate="print"/>
          <a:srcRect l="10736" r="27196" b="4214"/>
          <a:stretch>
            <a:fillRect/>
          </a:stretch>
        </p:blipFill>
        <p:spPr bwMode="auto">
          <a:xfrm>
            <a:off x="6200775" y="0"/>
            <a:ext cx="2943225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00710" y="4727269"/>
            <a:ext cx="729947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Aft>
                <a:spcPct val="25000"/>
              </a:spcAft>
            </a:pPr>
            <a:r>
              <a:rPr lang="de-DE" sz="1600" b="1" dirty="0">
                <a:latin typeface="Arial" charset="0"/>
              </a:rPr>
              <a:t>Rainer Schulz, Geschäftsführer  </a:t>
            </a:r>
          </a:p>
          <a:p>
            <a:pPr algn="ctr" eaLnBrk="0" hangingPunct="0">
              <a:spcAft>
                <a:spcPct val="25000"/>
              </a:spcAft>
            </a:pPr>
            <a:r>
              <a:rPr lang="de-DE" sz="1600" b="1" dirty="0">
                <a:latin typeface="Arial" charset="0"/>
              </a:rPr>
              <a:t>Hamburger Institut für Berufliche Bildung </a:t>
            </a:r>
          </a:p>
          <a:p>
            <a:pPr algn="ctr" eaLnBrk="0" hangingPunct="0">
              <a:spcAft>
                <a:spcPct val="25000"/>
              </a:spcAft>
            </a:pPr>
            <a:endParaRPr lang="de-DE" sz="1600" b="1" dirty="0" smtClean="0">
              <a:latin typeface="Arial" charset="0"/>
            </a:endParaRPr>
          </a:p>
          <a:p>
            <a:pPr algn="r" eaLnBrk="0" hangingPunct="0">
              <a:spcAft>
                <a:spcPct val="25000"/>
              </a:spcAft>
            </a:pPr>
            <a:r>
              <a:rPr lang="de-DE" sz="1600" b="1" dirty="0" smtClean="0">
                <a:latin typeface="Arial" charset="0"/>
              </a:rPr>
              <a:t>Berlin, </a:t>
            </a:r>
            <a:r>
              <a:rPr lang="de-DE" sz="1600" b="1" dirty="0" smtClean="0">
                <a:latin typeface="Arial" charset="0"/>
              </a:rPr>
              <a:t>25</a:t>
            </a:r>
            <a:r>
              <a:rPr lang="de-DE" sz="1600" b="1" dirty="0" smtClean="0">
                <a:latin typeface="Arial" charset="0"/>
              </a:rPr>
              <a:t>. April 2013</a:t>
            </a:r>
            <a:endParaRPr lang="de-DE" sz="1600" b="1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dirty="0" smtClean="0">
                <a:latin typeface="+mn-lt"/>
              </a:rPr>
              <a:t>Übergang Schule – Beruf </a:t>
            </a:r>
            <a:endParaRPr lang="de-DE" sz="2400" dirty="0">
              <a:latin typeface="+mn-lt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F6BADD-3F9A-4430-BEB3-3EAD066A7994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56613" y="1418822"/>
            <a:ext cx="7967878" cy="478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61950" indent="-361950">
              <a:spcAft>
                <a:spcPts val="600"/>
              </a:spcAft>
            </a:pPr>
            <a:r>
              <a:rPr lang="en-GB" sz="2000" b="1" dirty="0">
                <a:solidFill>
                  <a:srgbClr val="00133A"/>
                </a:solidFill>
              </a:rPr>
              <a:t>1. </a:t>
            </a:r>
            <a:r>
              <a:rPr lang="en-GB" sz="2000" b="1" dirty="0" smtClean="0">
                <a:solidFill>
                  <a:srgbClr val="00133A"/>
                </a:solidFill>
              </a:rPr>
              <a:t>	</a:t>
            </a:r>
            <a:r>
              <a:rPr lang="en-GB" sz="2000" b="1" dirty="0" err="1" smtClean="0">
                <a:solidFill>
                  <a:srgbClr val="00133A"/>
                </a:solidFill>
              </a:rPr>
              <a:t>Problemaufriss</a:t>
            </a:r>
            <a:endParaRPr lang="en-GB" sz="2000" b="1" dirty="0">
              <a:solidFill>
                <a:srgbClr val="00133A"/>
              </a:solidFill>
            </a:endParaRPr>
          </a:p>
          <a:p>
            <a:pPr marL="361950">
              <a:spcAft>
                <a:spcPts val="2400"/>
              </a:spcAft>
            </a:pPr>
            <a:r>
              <a:rPr lang="en-GB" sz="2000" b="1" dirty="0" err="1" smtClean="0">
                <a:solidFill>
                  <a:srgbClr val="00133A"/>
                </a:solidFill>
              </a:rPr>
              <a:t>Bundesweite</a:t>
            </a:r>
            <a:r>
              <a:rPr lang="en-GB" sz="2000" b="1" dirty="0" smtClean="0">
                <a:solidFill>
                  <a:srgbClr val="00133A"/>
                </a:solidFill>
              </a:rPr>
              <a:t> </a:t>
            </a:r>
            <a:r>
              <a:rPr lang="en-GB" sz="2000" b="1" dirty="0" err="1">
                <a:solidFill>
                  <a:srgbClr val="00133A"/>
                </a:solidFill>
              </a:rPr>
              <a:t>Entwicklung</a:t>
            </a:r>
            <a:endParaRPr lang="en-GB" sz="2000" b="1" dirty="0">
              <a:solidFill>
                <a:srgbClr val="00133A"/>
              </a:solidFill>
            </a:endParaRPr>
          </a:p>
          <a:p>
            <a:pPr marL="627063" indent="-266700"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Übergang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>
                <a:solidFill>
                  <a:srgbClr val="00133A"/>
                </a:solidFill>
              </a:rPr>
              <a:t>von der </a:t>
            </a:r>
            <a:r>
              <a:rPr lang="en-GB" sz="2000" dirty="0" err="1" smtClean="0">
                <a:solidFill>
                  <a:srgbClr val="00133A"/>
                </a:solidFill>
              </a:rPr>
              <a:t>allgemeinbildenden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 smtClean="0">
                <a:solidFill>
                  <a:srgbClr val="00133A"/>
                </a:solidFill>
              </a:rPr>
              <a:t>Schule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>
                <a:solidFill>
                  <a:srgbClr val="00133A"/>
                </a:solidFill>
              </a:rPr>
              <a:t>in die </a:t>
            </a:r>
            <a:r>
              <a:rPr lang="en-GB" sz="2000" dirty="0" err="1" smtClean="0">
                <a:solidFill>
                  <a:srgbClr val="00133A"/>
                </a:solidFill>
              </a:rPr>
              <a:t>Berufs-ausbildung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gelingt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smtClean="0">
                <a:solidFill>
                  <a:srgbClr val="00133A"/>
                </a:solidFill>
              </a:rPr>
              <a:t>ca. 300 </a:t>
            </a:r>
            <a:r>
              <a:rPr lang="en-GB" sz="2000" dirty="0">
                <a:solidFill>
                  <a:srgbClr val="00133A"/>
                </a:solidFill>
              </a:rPr>
              <a:t>TSD </a:t>
            </a:r>
            <a:r>
              <a:rPr lang="en-GB" sz="2000" dirty="0" err="1">
                <a:solidFill>
                  <a:srgbClr val="00133A"/>
                </a:solidFill>
              </a:rPr>
              <a:t>Jugendlichen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nur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mit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Verzögerung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 smtClean="0">
                <a:solidFill>
                  <a:srgbClr val="00133A"/>
                </a:solidFill>
              </a:rPr>
              <a:t>oder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>
                <a:solidFill>
                  <a:srgbClr val="00133A"/>
                </a:solidFill>
              </a:rPr>
              <a:t>gar </a:t>
            </a:r>
            <a:r>
              <a:rPr lang="en-GB" sz="2000" dirty="0" err="1">
                <a:solidFill>
                  <a:srgbClr val="00133A"/>
                </a:solidFill>
              </a:rPr>
              <a:t>nicht</a:t>
            </a:r>
            <a:r>
              <a:rPr lang="en-GB" sz="2000" dirty="0">
                <a:solidFill>
                  <a:srgbClr val="00133A"/>
                </a:solidFill>
              </a:rPr>
              <a:t>! </a:t>
            </a:r>
          </a:p>
          <a:p>
            <a:pPr marL="627063" indent="-266700"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>
                <a:solidFill>
                  <a:srgbClr val="00133A"/>
                </a:solidFill>
              </a:rPr>
              <a:t>Neue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Brisanz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durch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demografischen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Wandel</a:t>
            </a:r>
            <a:r>
              <a:rPr lang="en-GB" sz="2000" dirty="0">
                <a:solidFill>
                  <a:srgbClr val="00133A"/>
                </a:solidFill>
              </a:rPr>
              <a:t> und </a:t>
            </a:r>
            <a:r>
              <a:rPr lang="en-GB" sz="2000" dirty="0" err="1">
                <a:solidFill>
                  <a:srgbClr val="00133A"/>
                </a:solidFill>
              </a:rPr>
              <a:t>Fachkräftemangel</a:t>
            </a:r>
            <a:endParaRPr lang="en-GB" sz="2000" dirty="0">
              <a:solidFill>
                <a:srgbClr val="00133A"/>
              </a:solidFill>
            </a:endParaRPr>
          </a:p>
          <a:p>
            <a:pPr marL="627063" indent="-266700"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Heterogene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Gruppe</a:t>
            </a:r>
            <a:r>
              <a:rPr lang="en-GB" sz="2000" dirty="0">
                <a:solidFill>
                  <a:srgbClr val="00133A"/>
                </a:solidFill>
              </a:rPr>
              <a:t> der </a:t>
            </a:r>
            <a:r>
              <a:rPr lang="en-GB" sz="2000" dirty="0" err="1">
                <a:solidFill>
                  <a:srgbClr val="00133A"/>
                </a:solidFill>
              </a:rPr>
              <a:t>benachteiligten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Jugendlichen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</a:p>
          <a:p>
            <a:pPr marL="627063" indent="-266700"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Außerdem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Jugendliche</a:t>
            </a:r>
            <a:r>
              <a:rPr lang="en-GB" sz="2000" dirty="0">
                <a:solidFill>
                  <a:srgbClr val="00133A"/>
                </a:solidFill>
              </a:rPr>
              <a:t>, die </a:t>
            </a:r>
            <a:r>
              <a:rPr lang="en-GB" sz="2000" dirty="0" err="1">
                <a:solidFill>
                  <a:srgbClr val="00133A"/>
                </a:solidFill>
              </a:rPr>
              <a:t>als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marktbenachteiligt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gelten</a:t>
            </a:r>
            <a:endParaRPr lang="en-GB" sz="2000" dirty="0">
              <a:solidFill>
                <a:srgbClr val="00133A"/>
              </a:solidFill>
            </a:endParaRPr>
          </a:p>
          <a:p>
            <a:pPr marL="627063" indent="-266700"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Maßnahmen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sind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nicht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ausreichend</a:t>
            </a:r>
            <a:r>
              <a:rPr lang="en-GB" sz="2000" dirty="0">
                <a:solidFill>
                  <a:srgbClr val="00133A"/>
                </a:solidFill>
              </a:rPr>
              <a:t> auf die </a:t>
            </a:r>
            <a:r>
              <a:rPr lang="en-GB" sz="2000" dirty="0" err="1">
                <a:solidFill>
                  <a:srgbClr val="00133A"/>
                </a:solidFill>
              </a:rPr>
              <a:t>Jugendlichen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 smtClean="0">
                <a:solidFill>
                  <a:srgbClr val="00133A"/>
                </a:solidFill>
              </a:rPr>
              <a:t>zugeschnitten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smtClean="0">
                <a:solidFill>
                  <a:srgbClr val="00133A"/>
                </a:solidFill>
              </a:rPr>
              <a:t>und </a:t>
            </a:r>
            <a:r>
              <a:rPr lang="en-GB" sz="2000" dirty="0" err="1">
                <a:solidFill>
                  <a:srgbClr val="00133A"/>
                </a:solidFill>
              </a:rPr>
              <a:t>im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Sinne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einer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Kohärenz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aufeinander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 smtClean="0">
                <a:solidFill>
                  <a:srgbClr val="00133A"/>
                </a:solidFill>
              </a:rPr>
              <a:t>abgestimmt</a:t>
            </a:r>
            <a:endParaRPr lang="en-GB" sz="2000" dirty="0">
              <a:solidFill>
                <a:srgbClr val="0013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6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dirty="0" smtClean="0">
                <a:latin typeface="+mn-lt"/>
              </a:rPr>
              <a:t>Übergang Schule – Beruf </a:t>
            </a:r>
            <a:endParaRPr lang="de-DE" sz="2400" dirty="0">
              <a:latin typeface="+mn-lt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F6BADD-3F9A-4430-BEB3-3EAD066A7994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60125" y="1220424"/>
            <a:ext cx="8390577" cy="524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61950" indent="-361950">
              <a:spcAft>
                <a:spcPts val="600"/>
              </a:spcAft>
            </a:pPr>
            <a:r>
              <a:rPr lang="en-GB" sz="2000" b="1" dirty="0" smtClean="0">
                <a:solidFill>
                  <a:srgbClr val="00133A"/>
                </a:solidFill>
              </a:rPr>
              <a:t>1.	</a:t>
            </a:r>
            <a:r>
              <a:rPr lang="en-GB" sz="2000" b="1" dirty="0" err="1" smtClean="0">
                <a:solidFill>
                  <a:srgbClr val="00133A"/>
                </a:solidFill>
              </a:rPr>
              <a:t>Problemaufriss</a:t>
            </a:r>
            <a:r>
              <a:rPr lang="en-GB" sz="2000" b="1" dirty="0" smtClean="0">
                <a:solidFill>
                  <a:srgbClr val="00133A"/>
                </a:solidFill>
              </a:rPr>
              <a:t> </a:t>
            </a:r>
          </a:p>
          <a:p>
            <a:pPr marL="361950">
              <a:spcAft>
                <a:spcPts val="2400"/>
              </a:spcAft>
            </a:pPr>
            <a:r>
              <a:rPr lang="en-GB" sz="2000" b="1" dirty="0" err="1" smtClean="0">
                <a:solidFill>
                  <a:srgbClr val="00133A"/>
                </a:solidFill>
              </a:rPr>
              <a:t>Entwicklung</a:t>
            </a:r>
            <a:r>
              <a:rPr lang="en-GB" sz="2000" b="1" dirty="0" smtClean="0">
                <a:solidFill>
                  <a:srgbClr val="00133A"/>
                </a:solidFill>
              </a:rPr>
              <a:t> in Hamburg</a:t>
            </a:r>
            <a:endParaRPr lang="en-GB" sz="2000" dirty="0" smtClean="0">
              <a:solidFill>
                <a:srgbClr val="00133A"/>
              </a:solidFill>
            </a:endParaRPr>
          </a:p>
          <a:p>
            <a:pPr marL="630238" indent="-26670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smtClean="0">
                <a:solidFill>
                  <a:srgbClr val="00133A"/>
                </a:solidFill>
              </a:rPr>
              <a:t>21% </a:t>
            </a:r>
            <a:r>
              <a:rPr lang="en-GB" sz="2000" dirty="0">
                <a:solidFill>
                  <a:srgbClr val="00133A"/>
                </a:solidFill>
              </a:rPr>
              <a:t>der </a:t>
            </a:r>
            <a:r>
              <a:rPr lang="en-GB" sz="2000" dirty="0" err="1">
                <a:solidFill>
                  <a:srgbClr val="00133A"/>
                </a:solidFill>
              </a:rPr>
              <a:t>Schüler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verlassen</a:t>
            </a:r>
            <a:r>
              <a:rPr lang="en-GB" sz="2000" dirty="0">
                <a:solidFill>
                  <a:srgbClr val="00133A"/>
                </a:solidFill>
              </a:rPr>
              <a:t> die </a:t>
            </a:r>
            <a:r>
              <a:rPr lang="en-GB" sz="2000" dirty="0" err="1" smtClean="0">
                <a:solidFill>
                  <a:srgbClr val="00133A"/>
                </a:solidFill>
              </a:rPr>
              <a:t>allgemeinbildende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Schule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ohne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 smtClean="0">
                <a:solidFill>
                  <a:srgbClr val="00133A"/>
                </a:solidFill>
              </a:rPr>
              <a:t>hinreichende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 smtClean="0">
                <a:solidFill>
                  <a:srgbClr val="00133A"/>
                </a:solidFill>
              </a:rPr>
              <a:t>Basisqualifikation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endParaRPr lang="en-GB" sz="2000" dirty="0">
              <a:solidFill>
                <a:srgbClr val="00133A"/>
              </a:solidFill>
            </a:endParaRPr>
          </a:p>
          <a:p>
            <a:pPr marL="630238" indent="-26670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Besonderheiten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>
                <a:solidFill>
                  <a:srgbClr val="00133A"/>
                </a:solidFill>
              </a:rPr>
              <a:t>des “</a:t>
            </a:r>
            <a:r>
              <a:rPr lang="en-GB" sz="2000" dirty="0" err="1">
                <a:solidFill>
                  <a:srgbClr val="00133A"/>
                </a:solidFill>
              </a:rPr>
              <a:t>guten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Ausbildungsmarktes</a:t>
            </a:r>
            <a:r>
              <a:rPr lang="en-GB" sz="2000" dirty="0">
                <a:solidFill>
                  <a:srgbClr val="00133A"/>
                </a:solidFill>
              </a:rPr>
              <a:t>”</a:t>
            </a:r>
          </a:p>
          <a:p>
            <a:pPr marL="630238" indent="-26670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Hohe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>
                <a:solidFill>
                  <a:srgbClr val="00133A"/>
                </a:solidFill>
              </a:rPr>
              <a:t>Quote von </a:t>
            </a:r>
            <a:r>
              <a:rPr lang="en-GB" sz="2000" dirty="0" err="1">
                <a:solidFill>
                  <a:srgbClr val="00133A"/>
                </a:solidFill>
              </a:rPr>
              <a:t>Umländern</a:t>
            </a:r>
            <a:r>
              <a:rPr lang="en-GB" sz="2000" dirty="0">
                <a:solidFill>
                  <a:srgbClr val="00133A"/>
                </a:solidFill>
              </a:rPr>
              <a:t> in der </a:t>
            </a:r>
            <a:r>
              <a:rPr lang="en-GB" sz="2000" dirty="0" err="1">
                <a:solidFill>
                  <a:srgbClr val="00133A"/>
                </a:solidFill>
              </a:rPr>
              <a:t>Ausbildung</a:t>
            </a:r>
            <a:endParaRPr lang="en-GB" sz="2000" dirty="0">
              <a:solidFill>
                <a:srgbClr val="00133A"/>
              </a:solidFill>
            </a:endParaRPr>
          </a:p>
          <a:p>
            <a:pPr marL="630238" indent="-26670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Kein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demografischer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Wandel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bis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smtClean="0">
                <a:solidFill>
                  <a:srgbClr val="00133A"/>
                </a:solidFill>
              </a:rPr>
              <a:t>2020 / </a:t>
            </a:r>
            <a:r>
              <a:rPr lang="en-GB" sz="2000" dirty="0" err="1">
                <a:solidFill>
                  <a:srgbClr val="00133A"/>
                </a:solidFill>
              </a:rPr>
              <a:t>Beschäftigungswachstum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</a:p>
          <a:p>
            <a:pPr marL="630238" indent="-26670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Alterstrukturelle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Verschiebung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innerhalb</a:t>
            </a:r>
            <a:r>
              <a:rPr lang="en-GB" sz="2000" dirty="0">
                <a:solidFill>
                  <a:srgbClr val="00133A"/>
                </a:solidFill>
              </a:rPr>
              <a:t> der 20- </a:t>
            </a:r>
            <a:r>
              <a:rPr lang="en-GB" sz="2000" dirty="0" err="1">
                <a:solidFill>
                  <a:srgbClr val="00133A"/>
                </a:solidFill>
              </a:rPr>
              <a:t>bis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unter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smtClean="0">
                <a:solidFill>
                  <a:srgbClr val="00133A"/>
                </a:solidFill>
              </a:rPr>
              <a:t/>
            </a:r>
            <a:br>
              <a:rPr lang="en-GB" sz="2000" dirty="0" smtClean="0">
                <a:solidFill>
                  <a:srgbClr val="00133A"/>
                </a:solidFill>
              </a:rPr>
            </a:br>
            <a:r>
              <a:rPr lang="en-GB" sz="2000" dirty="0" smtClean="0">
                <a:solidFill>
                  <a:srgbClr val="00133A"/>
                </a:solidFill>
              </a:rPr>
              <a:t>60-jährigen</a:t>
            </a:r>
            <a:endParaRPr lang="en-GB" sz="2000" dirty="0">
              <a:solidFill>
                <a:srgbClr val="00133A"/>
              </a:solidFill>
            </a:endParaRPr>
          </a:p>
          <a:p>
            <a:pPr marL="630238" indent="-26670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err="1" smtClean="0">
                <a:solidFill>
                  <a:srgbClr val="00133A"/>
                </a:solidFill>
              </a:rPr>
              <a:t>Hoher</a:t>
            </a:r>
            <a:r>
              <a:rPr lang="en-GB" sz="2000" dirty="0" smtClean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Migrationsanteil</a:t>
            </a:r>
            <a:r>
              <a:rPr lang="en-GB" sz="2000" dirty="0">
                <a:solidFill>
                  <a:srgbClr val="00133A"/>
                </a:solidFill>
              </a:rPr>
              <a:t> und </a:t>
            </a:r>
            <a:r>
              <a:rPr lang="en-GB" sz="2000" dirty="0" err="1">
                <a:solidFill>
                  <a:srgbClr val="00133A"/>
                </a:solidFill>
              </a:rPr>
              <a:t>Anteil</a:t>
            </a:r>
            <a:r>
              <a:rPr lang="en-GB" sz="2000" dirty="0">
                <a:solidFill>
                  <a:srgbClr val="00133A"/>
                </a:solidFill>
              </a:rPr>
              <a:t> von </a:t>
            </a:r>
            <a:r>
              <a:rPr lang="en-GB" sz="2000" dirty="0" err="1">
                <a:solidFill>
                  <a:srgbClr val="00133A"/>
                </a:solidFill>
              </a:rPr>
              <a:t>Schülern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ohne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Abschluss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</a:p>
          <a:p>
            <a:pPr marL="630238" indent="-26670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GB" sz="2000" dirty="0" smtClean="0">
                <a:solidFill>
                  <a:srgbClr val="00133A"/>
                </a:solidFill>
              </a:rPr>
              <a:t>40 </a:t>
            </a:r>
            <a:r>
              <a:rPr lang="en-GB" sz="2000" dirty="0">
                <a:solidFill>
                  <a:srgbClr val="00133A"/>
                </a:solidFill>
              </a:rPr>
              <a:t>Mio € </a:t>
            </a:r>
            <a:r>
              <a:rPr lang="en-GB" sz="2000" dirty="0" err="1">
                <a:solidFill>
                  <a:srgbClr val="00133A"/>
                </a:solidFill>
              </a:rPr>
              <a:t>im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schulischen</a:t>
            </a:r>
            <a:r>
              <a:rPr lang="en-GB" sz="2000" dirty="0">
                <a:solidFill>
                  <a:srgbClr val="00133A"/>
                </a:solidFill>
              </a:rPr>
              <a:t>  und 60 Mio € </a:t>
            </a:r>
            <a:r>
              <a:rPr lang="en-GB" sz="2000" dirty="0" err="1">
                <a:solidFill>
                  <a:srgbClr val="00133A"/>
                </a:solidFill>
              </a:rPr>
              <a:t>im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außerschulischen</a:t>
            </a:r>
            <a:r>
              <a:rPr lang="en-GB" sz="2000" dirty="0">
                <a:solidFill>
                  <a:srgbClr val="00133A"/>
                </a:solidFill>
              </a:rPr>
              <a:t> </a:t>
            </a:r>
            <a:r>
              <a:rPr lang="en-GB" sz="2000" dirty="0" err="1">
                <a:solidFill>
                  <a:srgbClr val="00133A"/>
                </a:solidFill>
              </a:rPr>
              <a:t>Bereich</a:t>
            </a:r>
            <a:endParaRPr lang="en-GB" sz="2000" dirty="0">
              <a:solidFill>
                <a:srgbClr val="0013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5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/>
          <p:cNvSpPr/>
          <p:nvPr/>
        </p:nvSpPr>
        <p:spPr bwMode="auto">
          <a:xfrm>
            <a:off x="-621120" y="8626"/>
            <a:ext cx="9930773" cy="13370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250825" y="4802188"/>
            <a:ext cx="571500" cy="12192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de-DE" sz="900"/>
          </a:p>
          <a:p>
            <a:pPr algn="ctr"/>
            <a:r>
              <a:rPr lang="de-DE" sz="1000" b="1"/>
              <a:t>10. </a:t>
            </a:r>
          </a:p>
          <a:p>
            <a:pPr algn="ctr"/>
            <a:r>
              <a:rPr lang="de-DE" sz="1000" b="1"/>
              <a:t>-</a:t>
            </a:r>
          </a:p>
          <a:p>
            <a:pPr algn="ctr"/>
            <a:r>
              <a:rPr lang="de-DE" sz="1000" b="1"/>
              <a:t>7. / 8. </a:t>
            </a:r>
          </a:p>
          <a:p>
            <a:pPr algn="ctr"/>
            <a:endParaRPr lang="de-DE" sz="1000" b="1"/>
          </a:p>
          <a:p>
            <a:pPr algn="ctr"/>
            <a:r>
              <a:rPr lang="de-DE" sz="1000" b="1"/>
              <a:t> SJ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893763" y="4802188"/>
            <a:ext cx="7570787" cy="12192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Berufs- und Studienorientierung </a:t>
            </a:r>
          </a:p>
          <a:p>
            <a:pPr algn="ctr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Stadtteilschule</a:t>
            </a:r>
          </a:p>
          <a:p>
            <a:pPr algn="ctr"/>
            <a:r>
              <a:rPr lang="de-DE" sz="1000" dirty="0">
                <a:latin typeface="Arial" pitchFamily="34" charset="0"/>
                <a:cs typeface="Arial" pitchFamily="34" charset="0"/>
              </a:rPr>
              <a:t>in Kooperation mit berufsbildenden Schulen und außerschulischen Partnern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250825" y="3381375"/>
            <a:ext cx="571500" cy="1131888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de-DE" sz="900" b="1">
              <a:cs typeface="Times New Roman" pitchFamily="18" charset="0"/>
            </a:endParaRPr>
          </a:p>
          <a:p>
            <a:pPr algn="ctr" eaLnBrk="1" hangingPunct="1"/>
            <a:endParaRPr lang="de-DE" sz="900" b="1">
              <a:cs typeface="Times New Roman" pitchFamily="18" charset="0"/>
            </a:endParaRPr>
          </a:p>
          <a:p>
            <a:pPr algn="ctr" eaLnBrk="1" hangingPunct="1"/>
            <a:r>
              <a:rPr lang="de-DE" sz="1000" b="1">
                <a:cs typeface="Times New Roman" pitchFamily="18" charset="0"/>
              </a:rPr>
              <a:t>11.</a:t>
            </a:r>
            <a:endParaRPr lang="de-DE" sz="1000">
              <a:cs typeface="Times New Roman" pitchFamily="18" charset="0"/>
            </a:endParaRPr>
          </a:p>
          <a:p>
            <a:pPr algn="ctr"/>
            <a:r>
              <a:rPr lang="de-DE" sz="1000" b="1">
                <a:cs typeface="Times New Roman" pitchFamily="18" charset="0"/>
              </a:rPr>
              <a:t>SJ</a:t>
            </a:r>
            <a:endParaRPr lang="de-DE" sz="1000">
              <a:cs typeface="Times New Roman" pitchFamily="18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5013325" y="316706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619250" y="685800"/>
            <a:ext cx="631825" cy="3827463"/>
          </a:xfrm>
          <a:prstGeom prst="rect">
            <a:avLst/>
          </a:prstGeom>
          <a:solidFill>
            <a:srgbClr val="CCFFCC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Voll-schul</a:t>
            </a:r>
            <a:r>
              <a:rPr lang="de-DE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Aus-</a:t>
            </a:r>
            <a:r>
              <a:rPr lang="de-DE" sz="1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bil</a:t>
            </a:r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-dung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endParaRPr lang="de-DE" sz="1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BFS </a:t>
            </a:r>
            <a:r>
              <a:rPr lang="de-DE" sz="1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vq</a:t>
            </a:r>
            <a:endParaRPr lang="de-DE" sz="1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/>
            <a:endParaRPr lang="de-DE" sz="1200" dirty="0">
              <a:cs typeface="Times New Roman" pitchFamily="18" charset="0"/>
            </a:endParaRPr>
          </a:p>
          <a:p>
            <a:pPr eaLnBrk="0" hangingPunct="0"/>
            <a:endParaRPr lang="de-DE" sz="1200" dirty="0">
              <a:cs typeface="Times New Roman" pitchFamily="18" charset="0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893763" y="685800"/>
            <a:ext cx="725487" cy="3827463"/>
          </a:xfrm>
          <a:prstGeom prst="rect">
            <a:avLst/>
          </a:prstGeom>
          <a:solidFill>
            <a:srgbClr val="CCFFCC">
              <a:alpha val="30196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de-DE" sz="1100" b="1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endParaRPr lang="de-DE" sz="1100" b="1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endParaRPr lang="de-DE" sz="1100" b="1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endParaRPr lang="de-DE" sz="12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Ober-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Stufe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endParaRPr lang="de-DE" sz="1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de-DE" sz="1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StS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endParaRPr lang="de-DE" sz="1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GYM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endParaRPr lang="de-DE" sz="1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BG-GYM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de-DE" dirty="0">
              <a:cs typeface="Times New Roman" pitchFamily="18" charset="0"/>
            </a:endParaRPr>
          </a:p>
          <a:p>
            <a:pPr eaLnBrk="0" hangingPunct="0"/>
            <a:endParaRPr lang="de-DE" dirty="0">
              <a:cs typeface="Times New Roman" pitchFamily="18" charset="0"/>
            </a:endParaRPr>
          </a:p>
          <a:p>
            <a:pPr eaLnBrk="0" hangingPunct="0"/>
            <a:endParaRPr lang="de-DE" dirty="0">
              <a:cs typeface="Times New Roman" pitchFamily="18" charset="0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4162425" y="3381375"/>
            <a:ext cx="1360488" cy="708025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200" b="1" dirty="0">
                <a:latin typeface="Arial" pitchFamily="34" charset="0"/>
                <a:cs typeface="Arial" pitchFamily="34" charset="0"/>
              </a:rPr>
              <a:t>HAM</a:t>
            </a:r>
          </a:p>
          <a:p>
            <a:pPr algn="ctr"/>
            <a:r>
              <a:rPr lang="de-DE" sz="1200" b="1" dirty="0">
                <a:latin typeface="Arial" pitchFamily="34" charset="0"/>
                <a:cs typeface="Arial" pitchFamily="34" charset="0"/>
              </a:rPr>
              <a:t>Berufs-</a:t>
            </a:r>
          </a:p>
          <a:p>
            <a:pPr algn="ctr"/>
            <a:r>
              <a:rPr lang="de-DE" sz="1200" b="1" dirty="0" err="1">
                <a:latin typeface="Arial" pitchFamily="34" charset="0"/>
                <a:cs typeface="Arial" pitchFamily="34" charset="0"/>
              </a:rPr>
              <a:t>qualifizierung</a:t>
            </a:r>
            <a:endParaRPr lang="de-DE" sz="12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de-DE" sz="1200" b="1" dirty="0">
              <a:cs typeface="Times New Roman" pitchFamily="18" charset="0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4162425" y="4089400"/>
            <a:ext cx="1360488" cy="423863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000" b="1" dirty="0">
                <a:latin typeface="Arial" pitchFamily="34" charset="0"/>
                <a:cs typeface="Arial" pitchFamily="34" charset="0"/>
              </a:rPr>
              <a:t>Ausbildungsreife vorhanden </a:t>
            </a:r>
          </a:p>
        </p:txBody>
      </p:sp>
      <p:sp>
        <p:nvSpPr>
          <p:cNvPr id="57354" name="AutoShape 10"/>
          <p:cNvSpPr>
            <a:spLocks noChangeArrowheads="1"/>
          </p:cNvSpPr>
          <p:nvPr/>
        </p:nvSpPr>
        <p:spPr bwMode="auto">
          <a:xfrm>
            <a:off x="2251075" y="685800"/>
            <a:ext cx="2039938" cy="38274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CCFFCC">
              <a:alpha val="30196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de-DE" sz="5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Betriebliche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de-DE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Ausbildung</a:t>
            </a:r>
          </a:p>
          <a:p>
            <a:pPr algn="ctr" eaLnBrk="0" hangingPunct="0"/>
            <a:endParaRPr lang="de-DE" sz="1200" dirty="0">
              <a:cs typeface="Times New Roman" pitchFamily="18" charset="0"/>
            </a:endParaRPr>
          </a:p>
          <a:p>
            <a:pPr algn="ctr" eaLnBrk="0" hangingPunct="0"/>
            <a:endParaRPr lang="de-DE" sz="1200" dirty="0">
              <a:cs typeface="Times New Roman" pitchFamily="18" charset="0"/>
            </a:endParaRPr>
          </a:p>
          <a:p>
            <a:pPr algn="ctr" eaLnBrk="0" hangingPunct="0"/>
            <a:endParaRPr lang="de-DE" sz="1200" dirty="0">
              <a:cs typeface="Times New Roman" pitchFamily="18" charset="0"/>
            </a:endParaRPr>
          </a:p>
          <a:p>
            <a:pPr algn="ctr" eaLnBrk="0" hangingPunct="0"/>
            <a:endParaRPr lang="de-DE" sz="1200" dirty="0">
              <a:cs typeface="Times New Roman" pitchFamily="18" charset="0"/>
            </a:endParaRPr>
          </a:p>
          <a:p>
            <a:pPr algn="ctr" eaLnBrk="0" hangingPunct="0"/>
            <a:endParaRPr lang="de-DE" sz="1100" dirty="0">
              <a:cs typeface="Times New Roman" pitchFamily="18" charset="0"/>
            </a:endParaRPr>
          </a:p>
          <a:p>
            <a:pPr algn="ctr" eaLnBrk="0" hangingPunct="0"/>
            <a:endParaRPr lang="de-DE" sz="11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4446588" y="62071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5607050" y="3381375"/>
            <a:ext cx="1928813" cy="70802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de-DE" sz="1200" b="1" dirty="0">
              <a:cs typeface="Times New Roman" pitchFamily="18" charset="0"/>
            </a:endParaRPr>
          </a:p>
          <a:p>
            <a:pPr algn="ctr"/>
            <a:r>
              <a:rPr lang="de-DE" sz="1200" b="1" dirty="0">
                <a:latin typeface="Arial" pitchFamily="34" charset="0"/>
                <a:cs typeface="Arial" pitchFamily="34" charset="0"/>
              </a:rPr>
              <a:t>Ausbildungs-vorbereitung </a:t>
            </a:r>
          </a:p>
          <a:p>
            <a:r>
              <a:rPr lang="de-DE" sz="1000" dirty="0">
                <a:latin typeface="Arial" pitchFamily="34" charset="0"/>
                <a:cs typeface="Arial" pitchFamily="34" charset="0"/>
              </a:rPr>
              <a:t>in Verbindung mit EQ / </a:t>
            </a:r>
            <a:r>
              <a:rPr lang="de-DE" sz="1000" dirty="0" err="1">
                <a:latin typeface="Arial" pitchFamily="34" charset="0"/>
                <a:cs typeface="Arial" pitchFamily="34" charset="0"/>
              </a:rPr>
              <a:t>QuAS</a:t>
            </a:r>
            <a:r>
              <a:rPr lang="de-DE" sz="1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eaLnBrk="0" hangingPunct="0"/>
            <a:endParaRPr lang="de-DE" sz="1000" dirty="0">
              <a:cs typeface="Times New Roman" pitchFamily="18" charset="0"/>
            </a:endParaRPr>
          </a:p>
        </p:txBody>
      </p:sp>
      <p:sp>
        <p:nvSpPr>
          <p:cNvPr id="57357" name="Rectangle 13"/>
          <p:cNvSpPr>
            <a:spLocks noChangeArrowheads="1"/>
          </p:cNvSpPr>
          <p:nvPr/>
        </p:nvSpPr>
        <p:spPr bwMode="auto">
          <a:xfrm>
            <a:off x="5607050" y="4089400"/>
            <a:ext cx="2857500" cy="423863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000" b="1" dirty="0">
                <a:latin typeface="Arial" pitchFamily="34" charset="0"/>
                <a:cs typeface="Arial" pitchFamily="34" charset="0"/>
              </a:rPr>
              <a:t>Ausbildungsreife</a:t>
            </a:r>
          </a:p>
          <a:p>
            <a:pPr algn="ctr"/>
            <a:r>
              <a:rPr lang="de-DE" sz="1000" b="1" dirty="0">
                <a:latin typeface="Arial" pitchFamily="34" charset="0"/>
                <a:cs typeface="Arial" pitchFamily="34" charset="0"/>
              </a:rPr>
              <a:t>partiell / nicht vorhanden</a:t>
            </a:r>
            <a:r>
              <a:rPr lang="de-DE" sz="900" dirty="0">
                <a:latin typeface="Arial" pitchFamily="34" charset="0"/>
                <a:cs typeface="Arial" pitchFamily="34" charset="0"/>
              </a:rPr>
              <a:t> 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358" name="Rectangle 14"/>
          <p:cNvSpPr>
            <a:spLocks noChangeArrowheads="1"/>
          </p:cNvSpPr>
          <p:nvPr/>
        </p:nvSpPr>
        <p:spPr bwMode="auto">
          <a:xfrm>
            <a:off x="7380288" y="3381375"/>
            <a:ext cx="1084262" cy="70802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1200" b="1" dirty="0">
                <a:latin typeface="Arial" pitchFamily="34" charset="0"/>
                <a:cs typeface="Arial" pitchFamily="34" charset="0"/>
              </a:rPr>
              <a:t>Produkt.-</a:t>
            </a:r>
          </a:p>
          <a:p>
            <a:pPr algn="ctr"/>
            <a:r>
              <a:rPr lang="de-DE" sz="1200" b="1" dirty="0">
                <a:latin typeface="Arial" pitchFamily="34" charset="0"/>
                <a:cs typeface="Arial" pitchFamily="34" charset="0"/>
              </a:rPr>
              <a:t>schulen</a:t>
            </a:r>
            <a:r>
              <a:rPr lang="de-DE" sz="900" dirty="0">
                <a:latin typeface="Arial" pitchFamily="34" charset="0"/>
                <a:cs typeface="Arial" pitchFamily="34" charset="0"/>
              </a:rPr>
              <a:t> </a:t>
            </a:r>
          </a:p>
          <a:p>
            <a:pPr eaLnBrk="0" hangingPunct="0"/>
            <a:endParaRPr lang="de-DE" sz="900" dirty="0">
              <a:cs typeface="Times New Roman" pitchFamily="18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 flipH="1">
            <a:off x="3586163" y="3803650"/>
            <a:ext cx="2000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60" name="Line 16"/>
          <p:cNvSpPr>
            <a:spLocks noChangeShapeType="1"/>
          </p:cNvSpPr>
          <p:nvPr/>
        </p:nvSpPr>
        <p:spPr bwMode="auto">
          <a:xfrm>
            <a:off x="822325" y="3381375"/>
            <a:ext cx="75707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7321550" y="685800"/>
            <a:ext cx="500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57362" name="Line 18"/>
          <p:cNvSpPr>
            <a:spLocks noChangeShapeType="1"/>
          </p:cNvSpPr>
          <p:nvPr/>
        </p:nvSpPr>
        <p:spPr bwMode="auto">
          <a:xfrm flipV="1">
            <a:off x="4970463" y="3121025"/>
            <a:ext cx="0" cy="260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63" name="Line 19"/>
          <p:cNvSpPr>
            <a:spLocks noChangeShapeType="1"/>
          </p:cNvSpPr>
          <p:nvPr/>
        </p:nvSpPr>
        <p:spPr bwMode="auto">
          <a:xfrm flipH="1">
            <a:off x="3613150" y="3643313"/>
            <a:ext cx="54451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 flipV="1">
            <a:off x="6586538" y="3121025"/>
            <a:ext cx="0" cy="260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65" name="Line 21"/>
          <p:cNvSpPr>
            <a:spLocks noChangeShapeType="1"/>
          </p:cNvSpPr>
          <p:nvPr/>
        </p:nvSpPr>
        <p:spPr bwMode="auto">
          <a:xfrm flipV="1">
            <a:off x="7575550" y="3121025"/>
            <a:ext cx="0" cy="260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>
            <a:off x="7750175" y="329565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 flipV="1">
            <a:off x="4972050" y="3276600"/>
            <a:ext cx="0" cy="85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68" name="Line 24"/>
          <p:cNvSpPr>
            <a:spLocks noChangeShapeType="1"/>
          </p:cNvSpPr>
          <p:nvPr/>
        </p:nvSpPr>
        <p:spPr bwMode="auto">
          <a:xfrm>
            <a:off x="6586538" y="3276600"/>
            <a:ext cx="0" cy="85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69" name="Text Box 25"/>
          <p:cNvSpPr txBox="1">
            <a:spLocks noChangeArrowheads="1"/>
          </p:cNvSpPr>
          <p:nvPr/>
        </p:nvSpPr>
        <p:spPr bwMode="auto">
          <a:xfrm>
            <a:off x="8535988" y="596900"/>
            <a:ext cx="428625" cy="5568950"/>
          </a:xfrm>
          <a:prstGeom prst="rect">
            <a:avLst/>
          </a:prstGeom>
          <a:solidFill>
            <a:srgbClr val="FFE4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GB" sz="1200" b="1" dirty="0">
              <a:latin typeface="Times New Roman" pitchFamily="18" charset="0"/>
            </a:endParaRPr>
          </a:p>
          <a:p>
            <a:pPr eaLnBrk="1" hangingPunct="1"/>
            <a:endParaRPr lang="en-GB" sz="1200" b="1" dirty="0">
              <a:latin typeface="Times New Roman" pitchFamily="18" charset="0"/>
            </a:endParaRPr>
          </a:p>
          <a:p>
            <a:pPr eaLnBrk="1" hangingPunct="1"/>
            <a:endParaRPr lang="en-GB" sz="1200" b="1" dirty="0">
              <a:latin typeface="Times New Roman" pitchFamily="18" charset="0"/>
            </a:endParaRPr>
          </a:p>
          <a:p>
            <a:pPr eaLnBrk="1" hangingPunct="1"/>
            <a:endParaRPr lang="en-GB" sz="1200" b="1" dirty="0">
              <a:latin typeface="Times New Roman" pitchFamily="18" charset="0"/>
            </a:endParaRPr>
          </a:p>
          <a:p>
            <a:pPr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J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en-GB" sz="1200" b="1" dirty="0" smtClean="0">
                <a:latin typeface="Arial" pitchFamily="34" charset="0"/>
                <a:cs typeface="Arial" pitchFamily="34" charset="0"/>
              </a:rPr>
              <a:t>U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G</a:t>
            </a: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E</a:t>
            </a: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N</a:t>
            </a: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D</a:t>
            </a: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B</a:t>
            </a: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E</a:t>
            </a: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R</a:t>
            </a: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U</a:t>
            </a:r>
          </a:p>
          <a:p>
            <a:pPr algn="ctr" eaLnBrk="1" hangingPunct="1"/>
            <a:r>
              <a:rPr lang="en-GB" sz="1200" b="1" dirty="0">
                <a:latin typeface="Arial" pitchFamily="34" charset="0"/>
                <a:cs typeface="Arial" pitchFamily="34" charset="0"/>
              </a:rPr>
              <a:t>F</a:t>
            </a:r>
          </a:p>
          <a:p>
            <a:pPr algn="ctr" eaLnBrk="1" hangingPunct="1"/>
            <a:r>
              <a:rPr lang="de-DE" sz="1200" b="1" dirty="0">
                <a:latin typeface="Arial" pitchFamily="34" charset="0"/>
                <a:cs typeface="Arial" pitchFamily="34" charset="0"/>
              </a:rPr>
              <a:t>S</a:t>
            </a:r>
          </a:p>
          <a:p>
            <a:pPr algn="ctr" eaLnBrk="1" hangingPunct="1"/>
            <a:r>
              <a:rPr lang="de-DE" sz="1200" b="1" dirty="0">
                <a:latin typeface="Arial" pitchFamily="34" charset="0"/>
                <a:cs typeface="Arial" pitchFamily="34" charset="0"/>
              </a:rPr>
              <a:t>A</a:t>
            </a:r>
          </a:p>
          <a:p>
            <a:pPr algn="ctr" eaLnBrk="1" hangingPunct="1"/>
            <a:r>
              <a:rPr lang="de-DE" sz="1200" b="1" dirty="0">
                <a:latin typeface="Arial" pitchFamily="34" charset="0"/>
                <a:cs typeface="Arial" pitchFamily="34" charset="0"/>
              </a:rPr>
              <a:t>G</a:t>
            </a:r>
          </a:p>
          <a:p>
            <a:pPr algn="ctr" eaLnBrk="1" hangingPunct="1"/>
            <a:r>
              <a:rPr lang="de-DE" sz="1200" b="1" dirty="0">
                <a:latin typeface="Arial" pitchFamily="34" charset="0"/>
                <a:cs typeface="Arial" pitchFamily="34" charset="0"/>
              </a:rPr>
              <a:t>E</a:t>
            </a:r>
          </a:p>
          <a:p>
            <a:pPr algn="ctr" eaLnBrk="1" hangingPunct="1"/>
            <a:r>
              <a:rPr lang="de-DE" sz="1200" b="1" dirty="0">
                <a:latin typeface="Arial" pitchFamily="34" charset="0"/>
                <a:cs typeface="Arial" pitchFamily="34" charset="0"/>
              </a:rPr>
              <a:t>N</a:t>
            </a:r>
          </a:p>
          <a:p>
            <a:pPr algn="ctr" eaLnBrk="1" hangingPunct="1"/>
            <a:r>
              <a:rPr lang="de-DE" sz="1200" b="1" dirty="0">
                <a:latin typeface="Arial" pitchFamily="34" charset="0"/>
                <a:cs typeface="Arial" pitchFamily="34" charset="0"/>
              </a:rPr>
              <a:t>T</a:t>
            </a:r>
          </a:p>
          <a:p>
            <a:pPr algn="ctr" eaLnBrk="1" hangingPunct="1"/>
            <a:r>
              <a:rPr lang="de-DE" sz="1200" b="1" dirty="0">
                <a:latin typeface="Arial" pitchFamily="34" charset="0"/>
                <a:cs typeface="Arial" pitchFamily="34" charset="0"/>
              </a:rPr>
              <a:t>U</a:t>
            </a:r>
          </a:p>
          <a:p>
            <a:pPr algn="ctr" eaLnBrk="1" hangingPunct="1"/>
            <a:r>
              <a:rPr lang="de-DE" sz="1200" b="1" dirty="0">
                <a:latin typeface="Arial" pitchFamily="34" charset="0"/>
                <a:cs typeface="Arial" pitchFamily="34" charset="0"/>
              </a:rPr>
              <a:t>R</a:t>
            </a:r>
          </a:p>
          <a:p>
            <a:pPr algn="ctr" eaLnBrk="1" hangingPunct="1"/>
            <a:endParaRPr lang="de-DE" sz="1200" b="1" dirty="0"/>
          </a:p>
          <a:p>
            <a:pPr algn="ctr" eaLnBrk="1" hangingPunct="1"/>
            <a:endParaRPr lang="de-DE" sz="1200" b="1" dirty="0"/>
          </a:p>
        </p:txBody>
      </p:sp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1457969" y="188913"/>
            <a:ext cx="62280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1800" b="1" dirty="0"/>
              <a:t>Reform Übergang Schule </a:t>
            </a:r>
            <a:r>
              <a:rPr lang="de-DE" sz="1800" b="1" dirty="0" smtClean="0"/>
              <a:t>– Beruf</a:t>
            </a:r>
            <a:endParaRPr lang="de-DE" sz="1800" b="1" dirty="0"/>
          </a:p>
        </p:txBody>
      </p:sp>
      <p:sp>
        <p:nvSpPr>
          <p:cNvPr id="57371" name="AutoShape 27"/>
          <p:cNvSpPr>
            <a:spLocks noChangeArrowheads="1"/>
          </p:cNvSpPr>
          <p:nvPr/>
        </p:nvSpPr>
        <p:spPr bwMode="auto">
          <a:xfrm rot="10800000">
            <a:off x="4716463" y="692150"/>
            <a:ext cx="3017837" cy="24098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E4BD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pPr algn="ctr"/>
            <a:endParaRPr lang="de-DE" sz="1200" b="1" dirty="0"/>
          </a:p>
          <a:p>
            <a:pPr algn="ctr"/>
            <a:endParaRPr lang="de-DE" sz="800" b="1" dirty="0"/>
          </a:p>
          <a:p>
            <a:pPr algn="ctr"/>
            <a:r>
              <a:rPr lang="de-DE" sz="1200" b="1" dirty="0">
                <a:latin typeface="Arial" pitchFamily="34" charset="0"/>
                <a:cs typeface="Arial" pitchFamily="34" charset="0"/>
              </a:rPr>
              <a:t>Geförderte Ausbildung</a:t>
            </a:r>
          </a:p>
          <a:p>
            <a:pPr algn="ctr"/>
            <a:endParaRPr lang="de-DE" sz="1200" b="1" dirty="0"/>
          </a:p>
          <a:p>
            <a:pPr algn="r"/>
            <a:endParaRPr lang="de-DE" sz="1100" b="1" dirty="0"/>
          </a:p>
        </p:txBody>
      </p: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5076825" y="1773238"/>
            <a:ext cx="216058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de-DE" sz="1100" b="1"/>
          </a:p>
          <a:p>
            <a:pPr eaLnBrk="1" hangingPunct="1">
              <a:buFontTx/>
              <a:buChar char="•"/>
            </a:pPr>
            <a:endParaRPr lang="de-DE" sz="1100" b="1"/>
          </a:p>
        </p:txBody>
      </p:sp>
      <p:sp>
        <p:nvSpPr>
          <p:cNvPr id="57373" name="Text Box 29"/>
          <p:cNvSpPr txBox="1">
            <a:spLocks noChangeArrowheads="1"/>
          </p:cNvSpPr>
          <p:nvPr/>
        </p:nvSpPr>
        <p:spPr bwMode="auto">
          <a:xfrm>
            <a:off x="4765675" y="2382838"/>
            <a:ext cx="100806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1200" b="1"/>
              <a:t>HAM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de-DE" sz="1000"/>
              <a:t>(Anrechnung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de-DE" sz="1000"/>
              <a:t>Berufs-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de-DE" sz="1000"/>
              <a:t>qualifizierung)</a:t>
            </a:r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283150" y="6165850"/>
            <a:ext cx="3313112" cy="63094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tabLst>
                <a:tab pos="534988" algn="l"/>
              </a:tabLst>
            </a:pPr>
            <a:r>
              <a:rPr lang="de-DE" sz="700" dirty="0"/>
              <a:t>BFS </a:t>
            </a:r>
            <a:r>
              <a:rPr lang="de-DE" sz="700" dirty="0" err="1"/>
              <a:t>vq</a:t>
            </a:r>
            <a:r>
              <a:rPr lang="de-DE" sz="700" dirty="0"/>
              <a:t>	</a:t>
            </a:r>
            <a:r>
              <a:rPr lang="de-DE" sz="700"/>
              <a:t>Berufsfachschule </a:t>
            </a:r>
            <a:r>
              <a:rPr lang="de-DE" sz="700" smtClean="0"/>
              <a:t>vollqualifizierend</a:t>
            </a:r>
            <a:endParaRPr lang="de-DE" sz="700" dirty="0"/>
          </a:p>
          <a:p>
            <a:pPr eaLnBrk="1" hangingPunct="1">
              <a:tabLst>
                <a:tab pos="534988" algn="l"/>
              </a:tabLst>
            </a:pPr>
            <a:r>
              <a:rPr lang="de-DE" sz="700" dirty="0"/>
              <a:t>BG-GYM	Berufliches Gymnasium</a:t>
            </a:r>
          </a:p>
          <a:p>
            <a:pPr eaLnBrk="1" hangingPunct="1">
              <a:tabLst>
                <a:tab pos="534988" algn="l"/>
              </a:tabLst>
            </a:pPr>
            <a:r>
              <a:rPr lang="de-DE" sz="700" dirty="0"/>
              <a:t>GYM	</a:t>
            </a:r>
            <a:r>
              <a:rPr lang="de-DE" sz="700" dirty="0" smtClean="0"/>
              <a:t>Gymnasium</a:t>
            </a:r>
          </a:p>
          <a:p>
            <a:pPr eaLnBrk="1" hangingPunct="1">
              <a:tabLst>
                <a:tab pos="534988" algn="l"/>
              </a:tabLst>
            </a:pPr>
            <a:r>
              <a:rPr lang="de-DE" sz="700" dirty="0" smtClean="0"/>
              <a:t>HAM</a:t>
            </a:r>
            <a:r>
              <a:rPr lang="de-DE" sz="700" dirty="0"/>
              <a:t>	Hamburger Ausbildungsmodell</a:t>
            </a:r>
          </a:p>
          <a:p>
            <a:pPr eaLnBrk="1" hangingPunct="1">
              <a:tabLst>
                <a:tab pos="534988" algn="l"/>
              </a:tabLst>
            </a:pPr>
            <a:r>
              <a:rPr lang="de-DE" sz="700" dirty="0" err="1" smtClean="0"/>
              <a:t>StS</a:t>
            </a:r>
            <a:r>
              <a:rPr lang="de-DE" sz="700" dirty="0"/>
              <a:t>	</a:t>
            </a:r>
            <a:r>
              <a:rPr lang="de-DE" sz="700" dirty="0" smtClean="0"/>
              <a:t>Stadtteilschule</a:t>
            </a:r>
            <a:endParaRPr lang="de-DE" sz="700" dirty="0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1187450" y="45085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77" name="Line 33"/>
          <p:cNvSpPr>
            <a:spLocks noChangeShapeType="1"/>
          </p:cNvSpPr>
          <p:nvPr/>
        </p:nvSpPr>
        <p:spPr bwMode="auto">
          <a:xfrm flipV="1">
            <a:off x="6732588" y="45085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78" name="Line 34"/>
          <p:cNvSpPr>
            <a:spLocks noChangeShapeType="1"/>
          </p:cNvSpPr>
          <p:nvPr/>
        </p:nvSpPr>
        <p:spPr bwMode="auto">
          <a:xfrm flipV="1">
            <a:off x="4787900" y="45085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79" name="Line 35"/>
          <p:cNvSpPr>
            <a:spLocks noChangeShapeType="1"/>
          </p:cNvSpPr>
          <p:nvPr/>
        </p:nvSpPr>
        <p:spPr bwMode="auto">
          <a:xfrm flipV="1">
            <a:off x="1908175" y="45085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80" name="Line 36"/>
          <p:cNvSpPr>
            <a:spLocks noChangeShapeType="1"/>
          </p:cNvSpPr>
          <p:nvPr/>
        </p:nvSpPr>
        <p:spPr bwMode="auto">
          <a:xfrm flipV="1">
            <a:off x="3203575" y="45085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81" name="Line 37"/>
          <p:cNvSpPr>
            <a:spLocks noChangeShapeType="1"/>
          </p:cNvSpPr>
          <p:nvPr/>
        </p:nvSpPr>
        <p:spPr bwMode="auto">
          <a:xfrm flipH="1">
            <a:off x="3708400" y="21336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82" name="Line 38"/>
          <p:cNvSpPr>
            <a:spLocks noChangeShapeType="1"/>
          </p:cNvSpPr>
          <p:nvPr/>
        </p:nvSpPr>
        <p:spPr bwMode="auto">
          <a:xfrm flipV="1">
            <a:off x="7578725" y="3282950"/>
            <a:ext cx="0" cy="85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83" name="Line 39"/>
          <p:cNvSpPr>
            <a:spLocks noChangeShapeType="1"/>
          </p:cNvSpPr>
          <p:nvPr/>
        </p:nvSpPr>
        <p:spPr bwMode="auto">
          <a:xfrm flipH="1" flipV="1">
            <a:off x="3935413" y="3257550"/>
            <a:ext cx="364807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84" name="Line 40"/>
          <p:cNvSpPr>
            <a:spLocks noChangeShapeType="1"/>
          </p:cNvSpPr>
          <p:nvPr/>
        </p:nvSpPr>
        <p:spPr bwMode="auto">
          <a:xfrm flipH="1" flipV="1">
            <a:off x="3937000" y="3260725"/>
            <a:ext cx="1058863" cy="7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667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7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7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57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5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5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57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5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5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57347" grpId="0" animBg="1"/>
      <p:bldP spid="57348" grpId="0" animBg="1"/>
      <p:bldP spid="57350" grpId="0" animBg="1"/>
      <p:bldP spid="57351" grpId="0" animBg="1"/>
      <p:bldP spid="57352" grpId="0" animBg="1"/>
      <p:bldP spid="57353" grpId="0" animBg="1"/>
      <p:bldP spid="57354" grpId="0" animBg="1"/>
      <p:bldP spid="57356" grpId="0" animBg="1"/>
      <p:bldP spid="57357" grpId="0" animBg="1"/>
      <p:bldP spid="57358" grpId="0" animBg="1"/>
      <p:bldP spid="57359" grpId="0" animBg="1"/>
      <p:bldP spid="57360" grpId="0" animBg="1"/>
      <p:bldP spid="57362" grpId="0" animBg="1"/>
      <p:bldP spid="57363" grpId="0" animBg="1"/>
      <p:bldP spid="57364" grpId="0" animBg="1"/>
      <p:bldP spid="57365" grpId="0" animBg="1"/>
      <p:bldP spid="57367" grpId="0" animBg="1"/>
      <p:bldP spid="57368" grpId="0" animBg="1"/>
      <p:bldP spid="57369" grpId="0" animBg="1"/>
      <p:bldP spid="57371" grpId="0" animBg="1"/>
      <p:bldP spid="57373" grpId="0"/>
      <p:bldP spid="57375" grpId="0" animBg="1"/>
      <p:bldP spid="57376" grpId="0" animBg="1"/>
      <p:bldP spid="57377" grpId="0" animBg="1"/>
      <p:bldP spid="57378" grpId="0" animBg="1"/>
      <p:bldP spid="57379" grpId="0" animBg="1"/>
      <p:bldP spid="57380" grpId="0" animBg="1"/>
      <p:bldP spid="57381" grpId="0" animBg="1"/>
      <p:bldP spid="57382" grpId="0" animBg="1"/>
      <p:bldP spid="57383" grpId="0" animBg="1"/>
      <p:bldP spid="57383" grpId="1" animBg="1"/>
      <p:bldP spid="57384" grpId="0" animBg="1"/>
      <p:bldP spid="5738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6"/>
          <p:cNvGrpSpPr/>
          <p:nvPr/>
        </p:nvGrpSpPr>
        <p:grpSpPr>
          <a:xfrm>
            <a:off x="5257798" y="4648328"/>
            <a:ext cx="1676401" cy="1285333"/>
            <a:chOff x="5257799" y="4648328"/>
            <a:chExt cx="1431236" cy="1285333"/>
          </a:xfrm>
        </p:grpSpPr>
        <p:sp>
          <p:nvSpPr>
            <p:cNvPr id="32" name="Gleichschenkliges Dreieck 31"/>
            <p:cNvSpPr/>
            <p:nvPr/>
          </p:nvSpPr>
          <p:spPr bwMode="auto">
            <a:xfrm>
              <a:off x="5257799" y="4648328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3" name="Rechteck 12"/>
            <p:cNvSpPr/>
            <p:nvPr/>
          </p:nvSpPr>
          <p:spPr bwMode="auto">
            <a:xfrm>
              <a:off x="5257800" y="4999383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Informations- </a:t>
              </a:r>
              <a:r>
                <a:rPr kumimoji="0" lang="de-DE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zentrum</a:t>
              </a:r>
              <a:r>
                <a:rPr kumimoji="0" lang="de-DE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 des </a:t>
              </a: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 HIBB</a:t>
              </a:r>
            </a:p>
          </p:txBody>
        </p:sp>
      </p:grpSp>
      <p:grpSp>
        <p:nvGrpSpPr>
          <p:cNvPr id="5" name="Gruppieren 37"/>
          <p:cNvGrpSpPr/>
          <p:nvPr/>
        </p:nvGrpSpPr>
        <p:grpSpPr>
          <a:xfrm>
            <a:off x="7214221" y="1975936"/>
            <a:ext cx="1431236" cy="1271855"/>
            <a:chOff x="7214221" y="1975936"/>
            <a:chExt cx="1431236" cy="1271855"/>
          </a:xfrm>
        </p:grpSpPr>
        <p:sp>
          <p:nvSpPr>
            <p:cNvPr id="30" name="Gleichschenkliges Dreieck 29"/>
            <p:cNvSpPr/>
            <p:nvPr/>
          </p:nvSpPr>
          <p:spPr bwMode="auto">
            <a:xfrm>
              <a:off x="7214221" y="1975936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31" name="Rechteck 30"/>
            <p:cNvSpPr/>
            <p:nvPr/>
          </p:nvSpPr>
          <p:spPr bwMode="auto">
            <a:xfrm>
              <a:off x="7214221" y="2313513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Beratungs- </a:t>
              </a:r>
              <a:r>
                <a:rPr kumimoji="0" lang="de-DE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lehrer</a:t>
              </a:r>
              <a:endPara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" y="109270"/>
            <a:ext cx="6781800" cy="609600"/>
          </a:xfrm>
        </p:spPr>
        <p:txBody>
          <a:bodyPr/>
          <a:lstStyle/>
          <a:p>
            <a:pPr algn="ctr"/>
            <a:r>
              <a:rPr lang="de-DE" sz="2400" dirty="0" smtClean="0"/>
              <a:t>Verloren im Beratungsdschungel?</a:t>
            </a:r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F6BADD-3F9A-4430-BEB3-3EAD066A7994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  <p:pic>
        <p:nvPicPr>
          <p:cNvPr id="1028" name="Picture 4" descr="C:\Dokumente und Einstellungen\Kahl-AAn\Lokale Einstellungen\Temporary Internet Files\Content.IE5\GD67KPUZ\MC90038355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2650" y="3293971"/>
            <a:ext cx="434340" cy="956462"/>
          </a:xfrm>
          <a:prstGeom prst="rect">
            <a:avLst/>
          </a:prstGeom>
          <a:noFill/>
        </p:spPr>
      </p:pic>
      <p:cxnSp>
        <p:nvCxnSpPr>
          <p:cNvPr id="43" name="Gerade Verbindung mit Pfeil 42"/>
          <p:cNvCxnSpPr>
            <a:stCxn id="14" idx="3"/>
            <a:endCxn id="9" idx="1"/>
          </p:cNvCxnSpPr>
          <p:nvPr/>
        </p:nvCxnSpPr>
        <p:spPr bwMode="auto">
          <a:xfrm>
            <a:off x="4962607" y="1590261"/>
            <a:ext cx="540358" cy="4671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Gerade Verbindung mit Pfeil 44"/>
          <p:cNvCxnSpPr>
            <a:stCxn id="9" idx="1"/>
          </p:cNvCxnSpPr>
          <p:nvPr/>
        </p:nvCxnSpPr>
        <p:spPr bwMode="auto">
          <a:xfrm flipH="1">
            <a:off x="2852530" y="2057400"/>
            <a:ext cx="2650435" cy="2561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Gerade Verbindung mit Pfeil 46"/>
          <p:cNvCxnSpPr>
            <a:stCxn id="8" idx="2"/>
          </p:cNvCxnSpPr>
          <p:nvPr/>
        </p:nvCxnSpPr>
        <p:spPr bwMode="auto">
          <a:xfrm flipH="1">
            <a:off x="1564640" y="2524539"/>
            <a:ext cx="572273" cy="7232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Gerade Verbindung mit Pfeil 48"/>
          <p:cNvCxnSpPr>
            <a:stCxn id="10" idx="3"/>
            <a:endCxn id="13" idx="1"/>
          </p:cNvCxnSpPr>
          <p:nvPr/>
        </p:nvCxnSpPr>
        <p:spPr bwMode="auto">
          <a:xfrm>
            <a:off x="2136913" y="3945835"/>
            <a:ext cx="3120886" cy="15206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Ovale Legende 49"/>
          <p:cNvSpPr/>
          <p:nvPr/>
        </p:nvSpPr>
        <p:spPr bwMode="auto">
          <a:xfrm>
            <a:off x="3531372" y="1975935"/>
            <a:ext cx="1916005" cy="1432229"/>
          </a:xfrm>
          <a:prstGeom prst="wedgeEllipse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Ich habe keinen Schulabschluss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und weiß nicht, was ich machen soll. Wer hilft mir?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54" name="Gerade Verbindung mit Pfeil 53"/>
          <p:cNvCxnSpPr>
            <a:stCxn id="50" idx="8"/>
          </p:cNvCxnSpPr>
          <p:nvPr/>
        </p:nvCxnSpPr>
        <p:spPr bwMode="auto">
          <a:xfrm rot="5400000" flipH="1" flipV="1">
            <a:off x="3327671" y="2819943"/>
            <a:ext cx="1529792" cy="47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" name="Gruppieren 33"/>
          <p:cNvGrpSpPr/>
          <p:nvPr/>
        </p:nvGrpSpPr>
        <p:grpSpPr>
          <a:xfrm>
            <a:off x="554183" y="3119120"/>
            <a:ext cx="1582730" cy="1293854"/>
            <a:chOff x="554183" y="3119120"/>
            <a:chExt cx="1582730" cy="1293854"/>
          </a:xfrm>
        </p:grpSpPr>
        <p:sp>
          <p:nvSpPr>
            <p:cNvPr id="10" name="Rechteck 9"/>
            <p:cNvSpPr/>
            <p:nvPr/>
          </p:nvSpPr>
          <p:spPr bwMode="auto">
            <a:xfrm>
              <a:off x="554183" y="3478696"/>
              <a:ext cx="1582730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Schul-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1800" dirty="0" smtClean="0">
                  <a:latin typeface="+mj-lt"/>
                </a:rPr>
                <a:t>i</a:t>
              </a: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nformations- </a:t>
              </a:r>
              <a:r>
                <a:rPr kumimoji="0" lang="de-DE" sz="1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zentrum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5" name="Gleichschenkliges Dreieck 24"/>
            <p:cNvSpPr/>
            <p:nvPr/>
          </p:nvSpPr>
          <p:spPr bwMode="auto">
            <a:xfrm>
              <a:off x="554183" y="3119120"/>
              <a:ext cx="1582730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7" name="Gruppieren 39"/>
          <p:cNvGrpSpPr/>
          <p:nvPr/>
        </p:nvGrpSpPr>
        <p:grpSpPr>
          <a:xfrm>
            <a:off x="3531372" y="772067"/>
            <a:ext cx="1431236" cy="1285333"/>
            <a:chOff x="3531372" y="772067"/>
            <a:chExt cx="1431236" cy="1285333"/>
          </a:xfrm>
        </p:grpSpPr>
        <p:sp>
          <p:nvSpPr>
            <p:cNvPr id="14" name="Rechteck 13"/>
            <p:cNvSpPr/>
            <p:nvPr/>
          </p:nvSpPr>
          <p:spPr bwMode="auto">
            <a:xfrm>
              <a:off x="3531372" y="1123122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Haus der Jugend</a:t>
              </a:r>
            </a:p>
          </p:txBody>
        </p:sp>
        <p:sp>
          <p:nvSpPr>
            <p:cNvPr id="27" name="Gleichschenkliges Dreieck 26"/>
            <p:cNvSpPr/>
            <p:nvPr/>
          </p:nvSpPr>
          <p:spPr bwMode="auto">
            <a:xfrm>
              <a:off x="3531372" y="772067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1" name="Gruppieren 38"/>
          <p:cNvGrpSpPr/>
          <p:nvPr/>
        </p:nvGrpSpPr>
        <p:grpSpPr>
          <a:xfrm>
            <a:off x="5502964" y="1239206"/>
            <a:ext cx="1431236" cy="1285333"/>
            <a:chOff x="5502964" y="1239206"/>
            <a:chExt cx="1431236" cy="1285333"/>
          </a:xfrm>
        </p:grpSpPr>
        <p:sp>
          <p:nvSpPr>
            <p:cNvPr id="9" name="Rechteck 8"/>
            <p:cNvSpPr/>
            <p:nvPr/>
          </p:nvSpPr>
          <p:spPr bwMode="auto">
            <a:xfrm>
              <a:off x="5502965" y="1590261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Jobcenter</a:t>
              </a:r>
            </a:p>
          </p:txBody>
        </p:sp>
        <p:sp>
          <p:nvSpPr>
            <p:cNvPr id="29" name="Gleichschenkliges Dreieck 28"/>
            <p:cNvSpPr/>
            <p:nvPr/>
          </p:nvSpPr>
          <p:spPr bwMode="auto">
            <a:xfrm>
              <a:off x="5502964" y="1239206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5" name="Gruppieren 35"/>
          <p:cNvGrpSpPr/>
          <p:nvPr/>
        </p:nvGrpSpPr>
        <p:grpSpPr>
          <a:xfrm>
            <a:off x="2284272" y="4648328"/>
            <a:ext cx="1431236" cy="1285333"/>
            <a:chOff x="2284272" y="4648328"/>
            <a:chExt cx="1431236" cy="1285333"/>
          </a:xfrm>
        </p:grpSpPr>
        <p:sp>
          <p:nvSpPr>
            <p:cNvPr id="12" name="Rechteck 11"/>
            <p:cNvSpPr/>
            <p:nvPr/>
          </p:nvSpPr>
          <p:spPr bwMode="auto">
            <a:xfrm>
              <a:off x="2284273" y="4999383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Jugend- amt</a:t>
              </a:r>
            </a:p>
          </p:txBody>
        </p:sp>
        <p:sp>
          <p:nvSpPr>
            <p:cNvPr id="33" name="Gleichschenkliges Dreieck 32"/>
            <p:cNvSpPr/>
            <p:nvPr/>
          </p:nvSpPr>
          <p:spPr bwMode="auto">
            <a:xfrm>
              <a:off x="2284272" y="4648328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6" name="Gruppieren 41"/>
          <p:cNvGrpSpPr/>
          <p:nvPr/>
        </p:nvGrpSpPr>
        <p:grpSpPr>
          <a:xfrm>
            <a:off x="6689035" y="3512849"/>
            <a:ext cx="1431236" cy="1271855"/>
            <a:chOff x="7214221" y="1975936"/>
            <a:chExt cx="1431236" cy="1271855"/>
          </a:xfrm>
        </p:grpSpPr>
        <p:sp>
          <p:nvSpPr>
            <p:cNvPr id="44" name="Gleichschenkliges Dreieck 43"/>
            <p:cNvSpPr/>
            <p:nvPr/>
          </p:nvSpPr>
          <p:spPr bwMode="auto">
            <a:xfrm>
              <a:off x="7214221" y="1975936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6" name="Rechteck 45"/>
            <p:cNvSpPr/>
            <p:nvPr/>
          </p:nvSpPr>
          <p:spPr bwMode="auto">
            <a:xfrm>
              <a:off x="7214221" y="2313513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REBUS</a:t>
              </a:r>
            </a:p>
          </p:txBody>
        </p:sp>
      </p:grpSp>
      <p:grpSp>
        <p:nvGrpSpPr>
          <p:cNvPr id="17" name="Gruppieren 40"/>
          <p:cNvGrpSpPr/>
          <p:nvPr/>
        </p:nvGrpSpPr>
        <p:grpSpPr>
          <a:xfrm>
            <a:off x="1421294" y="1239206"/>
            <a:ext cx="1431236" cy="1285333"/>
            <a:chOff x="1421294" y="1239206"/>
            <a:chExt cx="1431236" cy="1285333"/>
          </a:xfrm>
        </p:grpSpPr>
        <p:sp>
          <p:nvSpPr>
            <p:cNvPr id="8" name="Rechteck 7"/>
            <p:cNvSpPr/>
            <p:nvPr/>
          </p:nvSpPr>
          <p:spPr bwMode="auto">
            <a:xfrm>
              <a:off x="1421295" y="1590261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Berufs- </a:t>
              </a:r>
              <a:r>
                <a:rPr kumimoji="0" lang="de-DE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beratung</a:t>
              </a:r>
              <a:endPara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6" name="Gleichschenkliges Dreieck 25"/>
            <p:cNvSpPr/>
            <p:nvPr/>
          </p:nvSpPr>
          <p:spPr bwMode="auto">
            <a:xfrm>
              <a:off x="1421294" y="1239206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feld 36"/>
          <p:cNvSpPr txBox="1"/>
          <p:nvPr/>
        </p:nvSpPr>
        <p:spPr>
          <a:xfrm>
            <a:off x="943897" y="5302884"/>
            <a:ext cx="20091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i="1" dirty="0" smtClean="0">
                <a:latin typeface="+mj-lt"/>
              </a:rPr>
              <a:t>Beschäftigungs-</a:t>
            </a:r>
          </a:p>
          <a:p>
            <a:pPr algn="ctr"/>
            <a:r>
              <a:rPr lang="de-DE" sz="1400" i="1" dirty="0" err="1" smtClean="0">
                <a:latin typeface="+mj-lt"/>
              </a:rPr>
              <a:t>fähigkeit</a:t>
            </a:r>
            <a:r>
              <a:rPr lang="de-DE" sz="1400" i="1" dirty="0" smtClean="0">
                <a:latin typeface="+mj-lt"/>
              </a:rPr>
              <a:t> + Beschäftigung</a:t>
            </a:r>
          </a:p>
          <a:p>
            <a:pPr algn="ctr"/>
            <a:endParaRPr lang="de-DE" sz="1400" i="1" dirty="0" smtClean="0">
              <a:latin typeface="+mj-lt"/>
            </a:endParaRPr>
          </a:p>
          <a:p>
            <a:pPr algn="ctr"/>
            <a:r>
              <a:rPr lang="de-DE" sz="1400" i="1" dirty="0" smtClean="0">
                <a:latin typeface="+mj-lt"/>
              </a:rPr>
              <a:t>Freiwilligkeit und Mitwirkung</a:t>
            </a:r>
            <a:endParaRPr lang="de-DE" sz="1400" i="1" dirty="0">
              <a:latin typeface="+mj-lt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2953021" y="5272108"/>
            <a:ext cx="165983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i="1" dirty="0" smtClean="0">
                <a:latin typeface="+mj-lt"/>
              </a:rPr>
              <a:t>Hilfe zur eigenständigen Lebensführung </a:t>
            </a:r>
          </a:p>
          <a:p>
            <a:pPr algn="ctr"/>
            <a:endParaRPr lang="de-DE" sz="1000" i="1" dirty="0" smtClean="0">
              <a:latin typeface="+mj-lt"/>
            </a:endParaRPr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i="1" dirty="0" smtClean="0">
                <a:latin typeface="+mj-lt"/>
              </a:rPr>
              <a:t>Fördern und Fordern</a:t>
            </a:r>
            <a:endParaRPr lang="de-DE" sz="1400" i="1" dirty="0">
              <a:latin typeface="+mj-lt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4612856" y="5333663"/>
            <a:ext cx="166581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i="1" dirty="0" smtClean="0">
                <a:latin typeface="+mj-lt"/>
                <a:cs typeface="Arial" pitchFamily="34" charset="0"/>
              </a:rPr>
              <a:t>Förderung der Entwicklung </a:t>
            </a:r>
          </a:p>
          <a:p>
            <a:pPr algn="ctr"/>
            <a:endParaRPr lang="de-DE" sz="1200" i="1" dirty="0" smtClean="0">
              <a:latin typeface="+mj-lt"/>
              <a:cs typeface="Arial" pitchFamily="34" charset="0"/>
            </a:endParaRPr>
          </a:p>
          <a:p>
            <a:pPr algn="ctr"/>
            <a:endParaRPr lang="de-DE" sz="1200" i="1" dirty="0" smtClean="0">
              <a:latin typeface="+mj-lt"/>
            </a:endParaRPr>
          </a:p>
          <a:p>
            <a:pPr algn="ctr"/>
            <a:r>
              <a:rPr lang="de-DE" sz="1400" i="1" dirty="0" smtClean="0">
                <a:latin typeface="+mj-lt"/>
              </a:rPr>
              <a:t>Wahrung des Kindeswohls</a:t>
            </a:r>
            <a:endParaRPr lang="de-DE" sz="1400" i="1" dirty="0">
              <a:latin typeface="+mj-lt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6278672" y="5302884"/>
            <a:ext cx="21942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i="1" dirty="0" smtClean="0">
                <a:latin typeface="+mj-lt"/>
              </a:rPr>
              <a:t>Pers. Entwicklung durch Bildung</a:t>
            </a:r>
          </a:p>
          <a:p>
            <a:pPr algn="ctr"/>
            <a:endParaRPr lang="de-DE" sz="1200" i="1" dirty="0" smtClean="0">
              <a:latin typeface="+mj-lt"/>
            </a:endParaRPr>
          </a:p>
          <a:p>
            <a:pPr algn="ctr"/>
            <a:endParaRPr lang="de-DE" sz="1200" i="1" dirty="0" smtClean="0">
              <a:latin typeface="+mj-lt"/>
            </a:endParaRPr>
          </a:p>
          <a:p>
            <a:pPr algn="ctr"/>
            <a:r>
              <a:rPr lang="de-DE" sz="1400" i="1" dirty="0" smtClean="0">
                <a:latin typeface="+mj-lt"/>
              </a:rPr>
              <a:t>Recht auf Bildung -  </a:t>
            </a:r>
          </a:p>
          <a:p>
            <a:pPr algn="ctr"/>
            <a:r>
              <a:rPr lang="de-DE" sz="1400" i="1" dirty="0" smtClean="0">
                <a:latin typeface="+mj-lt"/>
              </a:rPr>
              <a:t>Pflicht zur Bildung </a:t>
            </a:r>
            <a:endParaRPr lang="de-DE" sz="1400" i="1" dirty="0">
              <a:latin typeface="+mj-lt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152401" y="5473392"/>
            <a:ext cx="822482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latin typeface="+mn-lt"/>
              </a:rPr>
              <a:t>Ziel</a:t>
            </a:r>
            <a:endParaRPr lang="de-DE" sz="2000" b="1" dirty="0">
              <a:latin typeface="+mn-lt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23090" y="6041548"/>
            <a:ext cx="1043709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latin typeface="+mn-lt"/>
              </a:rPr>
              <a:t>Prinzip</a:t>
            </a:r>
            <a:endParaRPr lang="de-DE" sz="2000" b="1" dirty="0"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091" y="152400"/>
            <a:ext cx="7237460" cy="609600"/>
          </a:xfrm>
        </p:spPr>
        <p:txBody>
          <a:bodyPr/>
          <a:lstStyle/>
          <a:p>
            <a:pPr algn="ctr"/>
            <a:r>
              <a:rPr lang="de-DE" sz="2400" dirty="0" smtClean="0"/>
              <a:t>Zusammenarbeit der Rechtskreise</a:t>
            </a:r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F6BADD-3F9A-4430-BEB3-3EAD066A7994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  <p:grpSp>
        <p:nvGrpSpPr>
          <p:cNvPr id="4" name="Gruppierung 43"/>
          <p:cNvGrpSpPr/>
          <p:nvPr/>
        </p:nvGrpSpPr>
        <p:grpSpPr>
          <a:xfrm>
            <a:off x="7988952" y="2810339"/>
            <a:ext cx="967846" cy="2445026"/>
            <a:chOff x="7393857" y="2770218"/>
            <a:chExt cx="1237057" cy="2445026"/>
          </a:xfrm>
        </p:grpSpPr>
        <p:sp>
          <p:nvSpPr>
            <p:cNvPr id="10" name="Zylinder 9"/>
            <p:cNvSpPr/>
            <p:nvPr/>
          </p:nvSpPr>
          <p:spPr bwMode="auto">
            <a:xfrm>
              <a:off x="7393857" y="3823766"/>
              <a:ext cx="1237056" cy="1391478"/>
            </a:xfrm>
            <a:prstGeom prst="can">
              <a:avLst/>
            </a:prstGeom>
            <a:solidFill>
              <a:srgbClr val="FDF2D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SoPro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1800" dirty="0" smtClean="0">
                  <a:latin typeface="+mn-lt"/>
                </a:rPr>
                <a:t>ESF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" name="Zylinder 10"/>
            <p:cNvSpPr/>
            <p:nvPr/>
          </p:nvSpPr>
          <p:spPr bwMode="auto">
            <a:xfrm>
              <a:off x="7393857" y="2770218"/>
              <a:ext cx="1237057" cy="1391478"/>
            </a:xfrm>
            <a:prstGeom prst="can">
              <a:avLst/>
            </a:prstGeom>
            <a:solidFill>
              <a:srgbClr val="FDD3E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BASFI</a:t>
              </a:r>
            </a:p>
          </p:txBody>
        </p:sp>
      </p:grpSp>
      <p:grpSp>
        <p:nvGrpSpPr>
          <p:cNvPr id="5" name="Gruppierung 41"/>
          <p:cNvGrpSpPr/>
          <p:nvPr/>
        </p:nvGrpSpPr>
        <p:grpSpPr>
          <a:xfrm>
            <a:off x="152401" y="2876503"/>
            <a:ext cx="1190917" cy="2405091"/>
            <a:chOff x="513967" y="2644382"/>
            <a:chExt cx="1255839" cy="2405091"/>
          </a:xfrm>
        </p:grpSpPr>
        <p:sp>
          <p:nvSpPr>
            <p:cNvPr id="13" name="Zylinder 12"/>
            <p:cNvSpPr/>
            <p:nvPr/>
          </p:nvSpPr>
          <p:spPr bwMode="auto">
            <a:xfrm>
              <a:off x="513967" y="3657995"/>
              <a:ext cx="1255839" cy="1391478"/>
            </a:xfrm>
            <a:prstGeom prst="can">
              <a:avLst/>
            </a:prstGeom>
            <a:solidFill>
              <a:srgbClr val="FDF2D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Förder- pro- </a:t>
              </a:r>
              <a:r>
                <a:rPr kumimoji="0" lang="de-DE" sz="1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gramme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4" name="Zylinder 13"/>
            <p:cNvSpPr/>
            <p:nvPr/>
          </p:nvSpPr>
          <p:spPr bwMode="auto">
            <a:xfrm>
              <a:off x="513967" y="2644382"/>
              <a:ext cx="1255839" cy="1391478"/>
            </a:xfrm>
            <a:prstGeom prst="can">
              <a:avLst/>
            </a:prstGeom>
            <a:solidFill>
              <a:srgbClr val="FDD3E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BMAS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1800" dirty="0" smtClean="0">
                  <a:latin typeface="+mn-lt"/>
                </a:rPr>
                <a:t>BMBF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16" name="Foliennummernplatzhalter 2"/>
          <p:cNvSpPr txBox="1">
            <a:spLocks/>
          </p:cNvSpPr>
          <p:nvPr/>
        </p:nvSpPr>
        <p:spPr bwMode="auto">
          <a:xfrm>
            <a:off x="7085013" y="63230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F6BADD-3F9A-4430-BEB3-3EAD066A7994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133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133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8" name="Gruppieren 47"/>
          <p:cNvGrpSpPr/>
          <p:nvPr/>
        </p:nvGrpSpPr>
        <p:grpSpPr>
          <a:xfrm>
            <a:off x="1515912" y="1472012"/>
            <a:ext cx="1222513" cy="3780072"/>
            <a:chOff x="1515912" y="2264492"/>
            <a:chExt cx="1222513" cy="3780072"/>
          </a:xfrm>
        </p:grpSpPr>
        <p:sp>
          <p:nvSpPr>
            <p:cNvPr id="18" name="Flussdiagramm: Magnetplattenspeicher 60"/>
            <p:cNvSpPr/>
            <p:nvPr/>
          </p:nvSpPr>
          <p:spPr bwMode="auto">
            <a:xfrm>
              <a:off x="1515912" y="3983843"/>
              <a:ext cx="1222513" cy="2060721"/>
            </a:xfrm>
            <a:prstGeom prst="flowChartMagneticDisk">
              <a:avLst/>
            </a:prstGeom>
            <a:solidFill>
              <a:srgbClr val="FDF2D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Träger</a:t>
              </a:r>
            </a:p>
            <a:p>
              <a:pPr marL="179388" indent="-179388" eaLnBrk="0" hangingPunct="0">
                <a:buFont typeface="Arial" pitchFamily="34" charset="0"/>
                <a:buChar char="•"/>
              </a:pPr>
              <a:r>
                <a:rPr lang="de-DE" sz="1800" dirty="0" err="1" smtClean="0">
                  <a:latin typeface="Arial" pitchFamily="34" charset="0"/>
                  <a:cs typeface="Arial" pitchFamily="34" charset="0"/>
                </a:rPr>
                <a:t>BaE</a:t>
              </a:r>
              <a:endParaRPr lang="de-DE" sz="1800" dirty="0" smtClean="0">
                <a:latin typeface="Arial" pitchFamily="34" charset="0"/>
                <a:cs typeface="Arial" pitchFamily="34" charset="0"/>
              </a:endParaRPr>
            </a:p>
            <a:p>
              <a:pPr marL="179388" indent="-179388" eaLnBrk="0" hangingPunct="0">
                <a:buFont typeface="Arial" pitchFamily="34" charset="0"/>
                <a:buChar char="•"/>
              </a:pPr>
              <a:r>
                <a:rPr lang="de-DE" sz="1800" dirty="0" smtClean="0">
                  <a:latin typeface="Arial" pitchFamily="34" charset="0"/>
                  <a:cs typeface="Arial" pitchFamily="34" charset="0"/>
                </a:rPr>
                <a:t>BVB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lussdiagramm: Magnetplattenspeicher 35"/>
            <p:cNvSpPr/>
            <p:nvPr/>
          </p:nvSpPr>
          <p:spPr bwMode="auto">
            <a:xfrm>
              <a:off x="1515912" y="4012813"/>
              <a:ext cx="1222513" cy="744239"/>
            </a:xfrm>
            <a:prstGeom prst="flowChartMagneticDisk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179388" marR="0" indent="-179388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de-DE" sz="1600" b="0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+mn-lt"/>
                </a:rPr>
                <a:t>Beratung</a:t>
              </a:r>
            </a:p>
          </p:txBody>
        </p:sp>
        <p:sp>
          <p:nvSpPr>
            <p:cNvPr id="20" name="Zylinder 19"/>
            <p:cNvSpPr/>
            <p:nvPr/>
          </p:nvSpPr>
          <p:spPr bwMode="auto">
            <a:xfrm>
              <a:off x="1515912" y="3210907"/>
              <a:ext cx="1222513" cy="1120473"/>
            </a:xfrm>
            <a:prstGeom prst="can">
              <a:avLst>
                <a:gd name="adj" fmla="val 23453"/>
              </a:avLst>
            </a:prstGeom>
            <a:solidFill>
              <a:srgbClr val="D4F0E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SGB III</a:t>
              </a:r>
            </a:p>
          </p:txBody>
        </p:sp>
        <p:sp>
          <p:nvSpPr>
            <p:cNvPr id="21" name="Zylinder 20"/>
            <p:cNvSpPr/>
            <p:nvPr/>
          </p:nvSpPr>
          <p:spPr bwMode="auto">
            <a:xfrm>
              <a:off x="1515912" y="2264492"/>
              <a:ext cx="1222513" cy="1186378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AA HH</a:t>
              </a:r>
            </a:p>
          </p:txBody>
        </p:sp>
      </p:grpSp>
      <p:grpSp>
        <p:nvGrpSpPr>
          <p:cNvPr id="49" name="Gruppieren 48"/>
          <p:cNvGrpSpPr/>
          <p:nvPr/>
        </p:nvGrpSpPr>
        <p:grpSpPr>
          <a:xfrm>
            <a:off x="3162322" y="1473941"/>
            <a:ext cx="1222513" cy="3747367"/>
            <a:chOff x="3162322" y="2266421"/>
            <a:chExt cx="1222513" cy="3747367"/>
          </a:xfrm>
        </p:grpSpPr>
        <p:sp>
          <p:nvSpPr>
            <p:cNvPr id="23" name="Flussdiagramm: Magnetplattenspeicher 61"/>
            <p:cNvSpPr/>
            <p:nvPr/>
          </p:nvSpPr>
          <p:spPr bwMode="auto">
            <a:xfrm>
              <a:off x="3162322" y="4018385"/>
              <a:ext cx="1222513" cy="1995403"/>
            </a:xfrm>
            <a:prstGeom prst="flowChartMagneticDisk">
              <a:avLst/>
            </a:prstGeom>
            <a:solidFill>
              <a:srgbClr val="FDF2D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0" rIns="3600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Träger</a:t>
              </a:r>
            </a:p>
            <a:p>
              <a:pPr marL="88900" indent="-88900" eaLnBrk="0" hangingPunct="0">
                <a:buFont typeface="Arial" pitchFamily="34" charset="0"/>
                <a:buChar char="•"/>
              </a:pPr>
              <a:r>
                <a:rPr lang="de-DE" sz="1400" dirty="0" smtClean="0">
                  <a:latin typeface="Arial" pitchFamily="34" charset="0"/>
                  <a:cs typeface="Arial" pitchFamily="34" charset="0"/>
                </a:rPr>
                <a:t>Maßnahmen</a:t>
              </a:r>
            </a:p>
            <a:p>
              <a:pPr marL="88900" indent="-88900" eaLnBrk="0" hangingPunct="0">
                <a:buFont typeface="Arial" pitchFamily="34" charset="0"/>
                <a:buChar char="•"/>
              </a:pPr>
              <a:r>
                <a:rPr lang="de-DE" sz="1400" dirty="0" err="1" smtClean="0">
                  <a:latin typeface="Arial" pitchFamily="34" charset="0"/>
                  <a:cs typeface="Arial" pitchFamily="34" charset="0"/>
                </a:rPr>
                <a:t>BaE</a:t>
              </a:r>
              <a:endParaRPr lang="de-DE" sz="1400" dirty="0" smtClean="0">
                <a:latin typeface="Arial" pitchFamily="34" charset="0"/>
                <a:cs typeface="Arial" pitchFamily="34" charset="0"/>
              </a:endParaRPr>
            </a:p>
            <a:p>
              <a:pPr marL="88900" indent="-88900" eaLnBrk="0" hangingPunct="0">
                <a:buFont typeface="Arial" pitchFamily="34" charset="0"/>
                <a:buChar char="•"/>
              </a:pPr>
              <a:r>
                <a:rPr lang="de-DE" sz="1400" dirty="0" smtClean="0">
                  <a:latin typeface="Arial" pitchFamily="34" charset="0"/>
                  <a:cs typeface="Arial" pitchFamily="34" charset="0"/>
                </a:rPr>
                <a:t>Geld-</a:t>
              </a:r>
              <a:r>
                <a:rPr lang="de-DE" sz="1400" dirty="0" err="1" smtClean="0">
                  <a:latin typeface="Arial" pitchFamily="34" charset="0"/>
                  <a:cs typeface="Arial" pitchFamily="34" charset="0"/>
                </a:rPr>
                <a:t>leistungen</a:t>
              </a:r>
              <a:endParaRPr lang="de-DE" sz="1400" dirty="0" smtClean="0">
                <a:latin typeface="Arial" pitchFamily="34" charset="0"/>
                <a:cs typeface="Arial" pitchFamily="34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4" name="Zylinder 23"/>
            <p:cNvSpPr/>
            <p:nvPr/>
          </p:nvSpPr>
          <p:spPr bwMode="auto">
            <a:xfrm>
              <a:off x="3162322" y="3983843"/>
              <a:ext cx="1222513" cy="752874"/>
            </a:xfrm>
            <a:prstGeom prst="can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88900" indent="-88900" algn="ctr" eaLnBrk="0" hangingPunct="0"/>
              <a:r>
                <a:rPr lang="de-DE" sz="1600" dirty="0" smtClean="0">
                  <a:solidFill>
                    <a:srgbClr val="C00000"/>
                  </a:solidFill>
                  <a:latin typeface="+mn-lt"/>
                </a:rPr>
                <a:t>Beratung</a:t>
              </a:r>
              <a:endParaRPr kumimoji="0" lang="de-DE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endParaRPr>
            </a:p>
          </p:txBody>
        </p:sp>
        <p:sp>
          <p:nvSpPr>
            <p:cNvPr id="25" name="Zylinder 24"/>
            <p:cNvSpPr/>
            <p:nvPr/>
          </p:nvSpPr>
          <p:spPr bwMode="auto">
            <a:xfrm>
              <a:off x="3162322" y="3213535"/>
              <a:ext cx="1222513" cy="1029388"/>
            </a:xfrm>
            <a:prstGeom prst="can">
              <a:avLst/>
            </a:prstGeom>
            <a:solidFill>
              <a:srgbClr val="D4F0E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SGB II</a:t>
              </a:r>
            </a:p>
          </p:txBody>
        </p:sp>
        <p:sp>
          <p:nvSpPr>
            <p:cNvPr id="26" name="Zylinder 25"/>
            <p:cNvSpPr/>
            <p:nvPr/>
          </p:nvSpPr>
          <p:spPr bwMode="auto">
            <a:xfrm>
              <a:off x="3162322" y="2266421"/>
              <a:ext cx="1222513" cy="1200789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JC </a:t>
              </a:r>
              <a:r>
                <a:rPr kumimoji="0" lang="de-DE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tah</a:t>
              </a:r>
              <a:endPara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grpSp>
        <p:nvGrpSpPr>
          <p:cNvPr id="50" name="Gruppieren 49"/>
          <p:cNvGrpSpPr/>
          <p:nvPr/>
        </p:nvGrpSpPr>
        <p:grpSpPr>
          <a:xfrm>
            <a:off x="4891731" y="1472011"/>
            <a:ext cx="1222513" cy="3791140"/>
            <a:chOff x="4891731" y="2264491"/>
            <a:chExt cx="1222513" cy="3791140"/>
          </a:xfrm>
        </p:grpSpPr>
        <p:sp>
          <p:nvSpPr>
            <p:cNvPr id="28" name="Flussdiagramm: Magnetplattenspeicher 62"/>
            <p:cNvSpPr/>
            <p:nvPr/>
          </p:nvSpPr>
          <p:spPr bwMode="auto">
            <a:xfrm>
              <a:off x="4891731" y="3983843"/>
              <a:ext cx="1222513" cy="2071788"/>
            </a:xfrm>
            <a:prstGeom prst="flowChartMagneticDisk">
              <a:avLst/>
            </a:prstGeom>
            <a:solidFill>
              <a:srgbClr val="FDF2D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Träger</a:t>
              </a:r>
            </a:p>
            <a:p>
              <a:pPr algn="ctr" eaLnBrk="0" hangingPunct="0"/>
              <a:r>
                <a:rPr lang="de-DE" sz="1800" dirty="0" err="1" smtClean="0">
                  <a:latin typeface="Arial" pitchFamily="34" charset="0"/>
                  <a:cs typeface="Arial" pitchFamily="34" charset="0"/>
                </a:rPr>
                <a:t>HzE</a:t>
              </a:r>
              <a:endParaRPr lang="de-DE" sz="1800" dirty="0" smtClean="0">
                <a:latin typeface="Arial" pitchFamily="34" charset="0"/>
                <a:cs typeface="Arial" pitchFamily="34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9" name="Zylinder 28"/>
            <p:cNvSpPr/>
            <p:nvPr/>
          </p:nvSpPr>
          <p:spPr bwMode="auto">
            <a:xfrm>
              <a:off x="4891731" y="3821813"/>
              <a:ext cx="1222513" cy="914904"/>
            </a:xfrm>
            <a:prstGeom prst="can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88900" indent="-88900" algn="ctr" eaLnBrk="0" hangingPunct="0">
                <a:buFont typeface="Arial" pitchFamily="34" charset="0"/>
                <a:buChar char="•"/>
              </a:pPr>
              <a:endParaRPr lang="de-DE" sz="1600" dirty="0" smtClean="0">
                <a:solidFill>
                  <a:srgbClr val="C00000"/>
                </a:solidFill>
                <a:latin typeface="+mn-lt"/>
              </a:endParaRPr>
            </a:p>
            <a:p>
              <a:pPr marL="88900" indent="-88900" algn="ctr" eaLnBrk="0" hangingPunct="0"/>
              <a:r>
                <a:rPr lang="de-DE" sz="1600" dirty="0" smtClean="0">
                  <a:solidFill>
                    <a:srgbClr val="C00000"/>
                  </a:solidFill>
                  <a:latin typeface="+mn-lt"/>
                </a:rPr>
                <a:t>Beratung</a:t>
              </a:r>
            </a:p>
          </p:txBody>
        </p:sp>
        <p:sp>
          <p:nvSpPr>
            <p:cNvPr id="30" name="Zylinder 29"/>
            <p:cNvSpPr/>
            <p:nvPr/>
          </p:nvSpPr>
          <p:spPr bwMode="auto">
            <a:xfrm>
              <a:off x="4891731" y="3213535"/>
              <a:ext cx="1222513" cy="1112671"/>
            </a:xfrm>
            <a:prstGeom prst="can">
              <a:avLst/>
            </a:prstGeom>
            <a:solidFill>
              <a:srgbClr val="D4F0E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SGB VIII</a:t>
              </a:r>
            </a:p>
          </p:txBody>
        </p:sp>
        <p:sp>
          <p:nvSpPr>
            <p:cNvPr id="31" name="Zylinder 30"/>
            <p:cNvSpPr/>
            <p:nvPr/>
          </p:nvSpPr>
          <p:spPr bwMode="auto">
            <a:xfrm>
              <a:off x="4891731" y="2264491"/>
              <a:ext cx="1222513" cy="1265384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de-DE" dirty="0" smtClean="0">
                  <a:latin typeface="+mn-lt"/>
                </a:rPr>
                <a:t>Bezirke</a:t>
              </a:r>
              <a:endParaRPr lang="de-DE" sz="1600" dirty="0" smtClean="0">
                <a:latin typeface="+mn-lt"/>
              </a:endParaRPr>
            </a:p>
            <a:p>
              <a:pPr algn="ctr" eaLnBrk="0" hangingPunct="0"/>
              <a:r>
                <a:rPr lang="de-DE" sz="1600" dirty="0" smtClean="0">
                  <a:latin typeface="+mn-lt"/>
                </a:rPr>
                <a:t>Jugendhilfe</a:t>
              </a:r>
              <a:endPara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grpSp>
        <p:nvGrpSpPr>
          <p:cNvPr id="54" name="Gruppieren 53"/>
          <p:cNvGrpSpPr/>
          <p:nvPr/>
        </p:nvGrpSpPr>
        <p:grpSpPr>
          <a:xfrm>
            <a:off x="6473756" y="1473941"/>
            <a:ext cx="1222513" cy="3747367"/>
            <a:chOff x="6473756" y="2266421"/>
            <a:chExt cx="1222513" cy="3747367"/>
          </a:xfrm>
        </p:grpSpPr>
        <p:sp>
          <p:nvSpPr>
            <p:cNvPr id="33" name="Flussdiagramm: Magnetplattenspeicher 63"/>
            <p:cNvSpPr/>
            <p:nvPr/>
          </p:nvSpPr>
          <p:spPr bwMode="auto">
            <a:xfrm>
              <a:off x="6473756" y="3983844"/>
              <a:ext cx="1222513" cy="2029944"/>
            </a:xfrm>
            <a:prstGeom prst="flowChartMagneticDisk">
              <a:avLst/>
            </a:prstGeom>
            <a:solidFill>
              <a:srgbClr val="FDF2D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Träger</a:t>
              </a:r>
            </a:p>
            <a:p>
              <a:pPr marL="88900" indent="-88900" eaLnBrk="0" hangingPunct="0">
                <a:buFont typeface="Arial" pitchFamily="34" charset="0"/>
                <a:buChar char="•"/>
              </a:pPr>
              <a:r>
                <a:rPr lang="de-DE" sz="1800" dirty="0" smtClean="0">
                  <a:latin typeface="Arial" pitchFamily="34" charset="0"/>
                  <a:cs typeface="Arial" pitchFamily="34" charset="0"/>
                </a:rPr>
                <a:t>BO, BV</a:t>
              </a:r>
            </a:p>
            <a:p>
              <a:pPr marL="88900" indent="-88900" eaLnBrk="0" hangingPunct="0">
                <a:buFont typeface="Arial" pitchFamily="34" charset="0"/>
                <a:buChar char="•"/>
              </a:pPr>
              <a:r>
                <a:rPr lang="de-DE" sz="1800" dirty="0" smtClean="0">
                  <a:latin typeface="Arial" pitchFamily="34" charset="0"/>
                  <a:cs typeface="Arial" pitchFamily="34" charset="0"/>
                </a:rPr>
                <a:t>JBH, HAP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4" name="Zylinder 33"/>
            <p:cNvSpPr/>
            <p:nvPr/>
          </p:nvSpPr>
          <p:spPr bwMode="auto">
            <a:xfrm>
              <a:off x="6473756" y="4003037"/>
              <a:ext cx="1222513" cy="635989"/>
            </a:xfrm>
            <a:prstGeom prst="can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88900" indent="-88900" algn="ctr" eaLnBrk="0" hangingPunct="0"/>
              <a:r>
                <a:rPr lang="de-DE" sz="1600" dirty="0" smtClean="0">
                  <a:solidFill>
                    <a:srgbClr val="C00000"/>
                  </a:solidFill>
                  <a:latin typeface="+mn-lt"/>
                </a:rPr>
                <a:t>Beratung</a:t>
              </a:r>
            </a:p>
          </p:txBody>
        </p:sp>
        <p:sp>
          <p:nvSpPr>
            <p:cNvPr id="35" name="Zylinder 34"/>
            <p:cNvSpPr/>
            <p:nvPr/>
          </p:nvSpPr>
          <p:spPr bwMode="auto">
            <a:xfrm>
              <a:off x="6473756" y="3145318"/>
              <a:ext cx="1222513" cy="1080093"/>
            </a:xfrm>
            <a:prstGeom prst="can">
              <a:avLst/>
            </a:prstGeom>
            <a:solidFill>
              <a:srgbClr val="D4F0E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HmbSG</a:t>
              </a:r>
              <a:endPara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6" name="Zylinder 35"/>
            <p:cNvSpPr/>
            <p:nvPr/>
          </p:nvSpPr>
          <p:spPr bwMode="auto">
            <a:xfrm>
              <a:off x="6473756" y="2266421"/>
              <a:ext cx="1222513" cy="1143623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BSB</a:t>
              </a:r>
            </a:p>
          </p:txBody>
        </p:sp>
      </p:grpSp>
      <p:grpSp>
        <p:nvGrpSpPr>
          <p:cNvPr id="12" name="Gruppierung 50"/>
          <p:cNvGrpSpPr/>
          <p:nvPr/>
        </p:nvGrpSpPr>
        <p:grpSpPr>
          <a:xfrm>
            <a:off x="1515912" y="3290691"/>
            <a:ext cx="6180357" cy="887787"/>
            <a:chOff x="548535" y="3959916"/>
            <a:chExt cx="8082381" cy="998057"/>
          </a:xfrm>
          <a:solidFill>
            <a:srgbClr val="E4D2F2"/>
          </a:solidFill>
        </p:grpSpPr>
        <p:sp>
          <p:nvSpPr>
            <p:cNvPr id="38" name="Abgerundetes Rechteck 37"/>
            <p:cNvSpPr/>
            <p:nvPr/>
          </p:nvSpPr>
          <p:spPr bwMode="auto">
            <a:xfrm>
              <a:off x="548535" y="3959916"/>
              <a:ext cx="8082381" cy="998057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5" name="Textfeld 44"/>
            <p:cNvSpPr txBox="1"/>
            <p:nvPr/>
          </p:nvSpPr>
          <p:spPr>
            <a:xfrm>
              <a:off x="1132051" y="4066671"/>
              <a:ext cx="6796921" cy="726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 dirty="0" smtClean="0">
                  <a:latin typeface="+mn-lt"/>
                </a:rPr>
                <a:t>Beratung in der Jugendberufsagentur</a:t>
              </a:r>
            </a:p>
            <a:p>
              <a:pPr algn="ctr"/>
              <a:r>
                <a:rPr lang="de-DE" sz="1600" b="1" i="1" dirty="0" smtClean="0">
                  <a:latin typeface="+mn-lt"/>
                </a:rPr>
                <a:t>Ein</a:t>
              </a:r>
              <a:r>
                <a:rPr lang="de-DE" sz="1600" dirty="0" smtClean="0">
                  <a:latin typeface="+mn-lt"/>
                </a:rPr>
                <a:t>  Anlaufpunkt für Jugendliche</a:t>
              </a:r>
              <a:endParaRPr lang="de-DE" sz="1600" b="1" dirty="0">
                <a:latin typeface="+mn-lt"/>
              </a:endParaRPr>
            </a:p>
          </p:txBody>
        </p:sp>
      </p:grpSp>
      <p:grpSp>
        <p:nvGrpSpPr>
          <p:cNvPr id="42" name="Gruppierung 50"/>
          <p:cNvGrpSpPr/>
          <p:nvPr/>
        </p:nvGrpSpPr>
        <p:grpSpPr>
          <a:xfrm>
            <a:off x="943897" y="4245938"/>
            <a:ext cx="7392029" cy="887787"/>
            <a:chOff x="548535" y="3959916"/>
            <a:chExt cx="8082381" cy="998057"/>
          </a:xfrm>
          <a:solidFill>
            <a:srgbClr val="FFEBAB"/>
          </a:solidFill>
        </p:grpSpPr>
        <p:sp>
          <p:nvSpPr>
            <p:cNvPr id="43" name="Abgerundetes Rechteck 42"/>
            <p:cNvSpPr/>
            <p:nvPr/>
          </p:nvSpPr>
          <p:spPr bwMode="auto">
            <a:xfrm>
              <a:off x="548535" y="3959916"/>
              <a:ext cx="8082381" cy="998057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4" name="Textfeld 43"/>
            <p:cNvSpPr txBox="1"/>
            <p:nvPr/>
          </p:nvSpPr>
          <p:spPr>
            <a:xfrm>
              <a:off x="1132050" y="4066671"/>
              <a:ext cx="6796921" cy="4498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 dirty="0" smtClean="0">
                  <a:latin typeface="+mn-lt"/>
                </a:rPr>
                <a:t>Gemeinsame Maßnahmenplanung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1"/>
      <p:bldP spid="39" grpId="1"/>
      <p:bldP spid="40" grpId="1"/>
      <p:bldP spid="41" grpId="1"/>
      <p:bldP spid="46" grpId="1" animBg="1"/>
      <p:bldP spid="4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C:\Dokumente und Einstellungen\Kahl-AAn\Lokale Einstellungen\Temporary Internet Files\Content.IE5\QRT6BVDB\MC90038355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5264" y="3436397"/>
            <a:ext cx="591245" cy="723925"/>
          </a:xfrm>
          <a:prstGeom prst="rect">
            <a:avLst/>
          </a:prstGeom>
          <a:noFill/>
        </p:spPr>
      </p:pic>
      <p:grpSp>
        <p:nvGrpSpPr>
          <p:cNvPr id="4" name="Gruppieren 36"/>
          <p:cNvGrpSpPr/>
          <p:nvPr/>
        </p:nvGrpSpPr>
        <p:grpSpPr>
          <a:xfrm>
            <a:off x="5257798" y="4648328"/>
            <a:ext cx="1676401" cy="1285333"/>
            <a:chOff x="5257799" y="4648328"/>
            <a:chExt cx="1431236" cy="1285333"/>
          </a:xfrm>
        </p:grpSpPr>
        <p:sp>
          <p:nvSpPr>
            <p:cNvPr id="32" name="Gleichschenkliges Dreieck 31"/>
            <p:cNvSpPr/>
            <p:nvPr/>
          </p:nvSpPr>
          <p:spPr bwMode="auto">
            <a:xfrm>
              <a:off x="5257799" y="4648328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3" name="Rechteck 12"/>
            <p:cNvSpPr/>
            <p:nvPr/>
          </p:nvSpPr>
          <p:spPr bwMode="auto">
            <a:xfrm>
              <a:off x="5257800" y="4999383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Informations- </a:t>
              </a:r>
              <a:r>
                <a:rPr kumimoji="0" lang="de-DE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zentrum</a:t>
              </a:r>
              <a:r>
                <a:rPr kumimoji="0" lang="de-DE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 des </a:t>
              </a: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 HIBB</a:t>
              </a:r>
            </a:p>
          </p:txBody>
        </p:sp>
      </p:grpSp>
      <p:grpSp>
        <p:nvGrpSpPr>
          <p:cNvPr id="5" name="Gruppieren 37"/>
          <p:cNvGrpSpPr/>
          <p:nvPr/>
        </p:nvGrpSpPr>
        <p:grpSpPr>
          <a:xfrm>
            <a:off x="7214221" y="1975936"/>
            <a:ext cx="1431236" cy="1271855"/>
            <a:chOff x="7214221" y="1975936"/>
            <a:chExt cx="1431236" cy="1271855"/>
          </a:xfrm>
        </p:grpSpPr>
        <p:sp>
          <p:nvSpPr>
            <p:cNvPr id="30" name="Gleichschenkliges Dreieck 29"/>
            <p:cNvSpPr/>
            <p:nvPr/>
          </p:nvSpPr>
          <p:spPr bwMode="auto">
            <a:xfrm>
              <a:off x="7214221" y="1975936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31" name="Rechteck 30"/>
            <p:cNvSpPr/>
            <p:nvPr/>
          </p:nvSpPr>
          <p:spPr bwMode="auto">
            <a:xfrm>
              <a:off x="7214221" y="2313513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Beratungs- </a:t>
              </a:r>
              <a:r>
                <a:rPr kumimoji="0" lang="de-DE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lehrer</a:t>
              </a:r>
              <a:endPara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" y="83392"/>
            <a:ext cx="6781800" cy="609600"/>
          </a:xfrm>
        </p:spPr>
        <p:txBody>
          <a:bodyPr/>
          <a:lstStyle/>
          <a:p>
            <a:pPr algn="ctr"/>
            <a:r>
              <a:rPr lang="de-DE" sz="2400" dirty="0" smtClean="0"/>
              <a:t>Beratung aus einer Hand</a:t>
            </a:r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F6BADD-3F9A-4430-BEB3-3EAD066A7994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  <p:pic>
        <p:nvPicPr>
          <p:cNvPr id="1028" name="Picture 4" descr="C:\Dokumente und Einstellungen\Kahl-AAn\Lokale Einstellungen\Temporary Internet Files\Content.IE5\GD67KPUZ\MC90038355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2650" y="3293971"/>
            <a:ext cx="434340" cy="956462"/>
          </a:xfrm>
          <a:prstGeom prst="rect">
            <a:avLst/>
          </a:prstGeom>
          <a:noFill/>
        </p:spPr>
      </p:pic>
      <p:sp>
        <p:nvSpPr>
          <p:cNvPr id="35" name="Pfeil nach rechts 34"/>
          <p:cNvSpPr/>
          <p:nvPr/>
        </p:nvSpPr>
        <p:spPr bwMode="auto">
          <a:xfrm>
            <a:off x="4403035" y="3478696"/>
            <a:ext cx="1109869" cy="46713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43" name="Gerade Verbindung mit Pfeil 42"/>
          <p:cNvCxnSpPr>
            <a:stCxn id="14" idx="3"/>
            <a:endCxn id="9" idx="1"/>
          </p:cNvCxnSpPr>
          <p:nvPr/>
        </p:nvCxnSpPr>
        <p:spPr bwMode="auto">
          <a:xfrm>
            <a:off x="4962607" y="1590261"/>
            <a:ext cx="540358" cy="4671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Gerade Verbindung mit Pfeil 44"/>
          <p:cNvCxnSpPr>
            <a:stCxn id="9" idx="1"/>
          </p:cNvCxnSpPr>
          <p:nvPr/>
        </p:nvCxnSpPr>
        <p:spPr bwMode="auto">
          <a:xfrm flipH="1">
            <a:off x="2852530" y="2057400"/>
            <a:ext cx="2650435" cy="2561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Gerade Verbindung mit Pfeil 46"/>
          <p:cNvCxnSpPr>
            <a:stCxn id="8" idx="2"/>
          </p:cNvCxnSpPr>
          <p:nvPr/>
        </p:nvCxnSpPr>
        <p:spPr bwMode="auto">
          <a:xfrm flipH="1">
            <a:off x="1564640" y="2524539"/>
            <a:ext cx="572273" cy="7232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Gerade Verbindung mit Pfeil 48"/>
          <p:cNvCxnSpPr>
            <a:stCxn id="10" idx="3"/>
            <a:endCxn id="13" idx="1"/>
          </p:cNvCxnSpPr>
          <p:nvPr/>
        </p:nvCxnSpPr>
        <p:spPr bwMode="auto">
          <a:xfrm>
            <a:off x="2136913" y="3945835"/>
            <a:ext cx="3120886" cy="15206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Gerade Verbindung mit Pfeil 53"/>
          <p:cNvCxnSpPr/>
          <p:nvPr/>
        </p:nvCxnSpPr>
        <p:spPr bwMode="auto">
          <a:xfrm rot="5400000" flipH="1" flipV="1">
            <a:off x="3327671" y="2819943"/>
            <a:ext cx="1529792" cy="47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" name="Gruppieren 33"/>
          <p:cNvGrpSpPr/>
          <p:nvPr/>
        </p:nvGrpSpPr>
        <p:grpSpPr>
          <a:xfrm>
            <a:off x="554183" y="3119120"/>
            <a:ext cx="1582730" cy="1293854"/>
            <a:chOff x="554183" y="3119120"/>
            <a:chExt cx="1582730" cy="1293854"/>
          </a:xfrm>
        </p:grpSpPr>
        <p:sp>
          <p:nvSpPr>
            <p:cNvPr id="10" name="Rechteck 9"/>
            <p:cNvSpPr/>
            <p:nvPr/>
          </p:nvSpPr>
          <p:spPr bwMode="auto">
            <a:xfrm>
              <a:off x="554183" y="3478696"/>
              <a:ext cx="1582730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Schul-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1800" dirty="0" smtClean="0">
                  <a:latin typeface="+mj-lt"/>
                </a:rPr>
                <a:t>i</a:t>
              </a: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nformations- </a:t>
              </a:r>
              <a:r>
                <a:rPr kumimoji="0" lang="de-DE" sz="1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zentrum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5" name="Gleichschenkliges Dreieck 24"/>
            <p:cNvSpPr/>
            <p:nvPr/>
          </p:nvSpPr>
          <p:spPr bwMode="auto">
            <a:xfrm>
              <a:off x="554183" y="3119120"/>
              <a:ext cx="1582730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7" name="Gruppieren 39"/>
          <p:cNvGrpSpPr/>
          <p:nvPr/>
        </p:nvGrpSpPr>
        <p:grpSpPr>
          <a:xfrm>
            <a:off x="3531372" y="772067"/>
            <a:ext cx="1431236" cy="1285333"/>
            <a:chOff x="3531372" y="772067"/>
            <a:chExt cx="1431236" cy="1285333"/>
          </a:xfrm>
        </p:grpSpPr>
        <p:sp>
          <p:nvSpPr>
            <p:cNvPr id="14" name="Rechteck 13"/>
            <p:cNvSpPr/>
            <p:nvPr/>
          </p:nvSpPr>
          <p:spPr bwMode="auto">
            <a:xfrm>
              <a:off x="3531372" y="1123122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Haus der Jugend</a:t>
              </a:r>
            </a:p>
          </p:txBody>
        </p:sp>
        <p:sp>
          <p:nvSpPr>
            <p:cNvPr id="27" name="Gleichschenkliges Dreieck 26"/>
            <p:cNvSpPr/>
            <p:nvPr/>
          </p:nvSpPr>
          <p:spPr bwMode="auto">
            <a:xfrm>
              <a:off x="3531372" y="772067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1" name="Gruppieren 38"/>
          <p:cNvGrpSpPr/>
          <p:nvPr/>
        </p:nvGrpSpPr>
        <p:grpSpPr>
          <a:xfrm>
            <a:off x="5502964" y="1239206"/>
            <a:ext cx="1431236" cy="1285333"/>
            <a:chOff x="5502964" y="1239206"/>
            <a:chExt cx="1431236" cy="1285333"/>
          </a:xfrm>
        </p:grpSpPr>
        <p:sp>
          <p:nvSpPr>
            <p:cNvPr id="9" name="Rechteck 8"/>
            <p:cNvSpPr/>
            <p:nvPr/>
          </p:nvSpPr>
          <p:spPr bwMode="auto">
            <a:xfrm>
              <a:off x="5502965" y="1590261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Jobcenter</a:t>
              </a:r>
            </a:p>
          </p:txBody>
        </p:sp>
        <p:sp>
          <p:nvSpPr>
            <p:cNvPr id="29" name="Gleichschenkliges Dreieck 28"/>
            <p:cNvSpPr/>
            <p:nvPr/>
          </p:nvSpPr>
          <p:spPr bwMode="auto">
            <a:xfrm>
              <a:off x="5502964" y="1239206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5" name="Gruppieren 35"/>
          <p:cNvGrpSpPr/>
          <p:nvPr/>
        </p:nvGrpSpPr>
        <p:grpSpPr>
          <a:xfrm>
            <a:off x="2284272" y="4648328"/>
            <a:ext cx="1431236" cy="1285333"/>
            <a:chOff x="2284272" y="4648328"/>
            <a:chExt cx="1431236" cy="1285333"/>
          </a:xfrm>
        </p:grpSpPr>
        <p:sp>
          <p:nvSpPr>
            <p:cNvPr id="12" name="Rechteck 11"/>
            <p:cNvSpPr/>
            <p:nvPr/>
          </p:nvSpPr>
          <p:spPr bwMode="auto">
            <a:xfrm>
              <a:off x="2284273" y="4999383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Jugend- amt</a:t>
              </a:r>
            </a:p>
          </p:txBody>
        </p:sp>
        <p:sp>
          <p:nvSpPr>
            <p:cNvPr id="33" name="Gleichschenkliges Dreieck 32"/>
            <p:cNvSpPr/>
            <p:nvPr/>
          </p:nvSpPr>
          <p:spPr bwMode="auto">
            <a:xfrm>
              <a:off x="2284272" y="4648328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6" name="Gruppieren 41"/>
          <p:cNvGrpSpPr/>
          <p:nvPr/>
        </p:nvGrpSpPr>
        <p:grpSpPr>
          <a:xfrm>
            <a:off x="6689035" y="3512849"/>
            <a:ext cx="1431236" cy="1271855"/>
            <a:chOff x="7214221" y="1975936"/>
            <a:chExt cx="1431236" cy="1271855"/>
          </a:xfrm>
        </p:grpSpPr>
        <p:sp>
          <p:nvSpPr>
            <p:cNvPr id="44" name="Gleichschenkliges Dreieck 43"/>
            <p:cNvSpPr/>
            <p:nvPr/>
          </p:nvSpPr>
          <p:spPr bwMode="auto">
            <a:xfrm>
              <a:off x="7214221" y="1975936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6" name="Rechteck 45"/>
            <p:cNvSpPr/>
            <p:nvPr/>
          </p:nvSpPr>
          <p:spPr bwMode="auto">
            <a:xfrm>
              <a:off x="7214221" y="2313513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REBUS</a:t>
              </a:r>
            </a:p>
          </p:txBody>
        </p:sp>
      </p:grpSp>
      <p:grpSp>
        <p:nvGrpSpPr>
          <p:cNvPr id="17" name="Gruppieren 40"/>
          <p:cNvGrpSpPr/>
          <p:nvPr/>
        </p:nvGrpSpPr>
        <p:grpSpPr>
          <a:xfrm>
            <a:off x="1421294" y="1239206"/>
            <a:ext cx="1431236" cy="1285333"/>
            <a:chOff x="1421294" y="1239206"/>
            <a:chExt cx="1431236" cy="1285333"/>
          </a:xfrm>
        </p:grpSpPr>
        <p:sp>
          <p:nvSpPr>
            <p:cNvPr id="8" name="Rechteck 7"/>
            <p:cNvSpPr/>
            <p:nvPr/>
          </p:nvSpPr>
          <p:spPr bwMode="auto">
            <a:xfrm>
              <a:off x="1421295" y="1590261"/>
              <a:ext cx="1431235" cy="934278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Berufs- </a:t>
              </a:r>
              <a:r>
                <a:rPr kumimoji="0" lang="de-DE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beratung</a:t>
              </a:r>
              <a:endPara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6" name="Gleichschenkliges Dreieck 25"/>
            <p:cNvSpPr/>
            <p:nvPr/>
          </p:nvSpPr>
          <p:spPr bwMode="auto">
            <a:xfrm>
              <a:off x="1421294" y="1239206"/>
              <a:ext cx="1431236" cy="351055"/>
            </a:xfrm>
            <a:prstGeom prst="triangle">
              <a:avLst/>
            </a:prstGeom>
            <a:solidFill>
              <a:srgbClr val="FFA7A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sp>
        <p:nvSpPr>
          <p:cNvPr id="28" name="Ellipse 27"/>
          <p:cNvSpPr/>
          <p:nvPr/>
        </p:nvSpPr>
        <p:spPr bwMode="auto">
          <a:xfrm>
            <a:off x="5534930" y="2042825"/>
            <a:ext cx="3312000" cy="3312000"/>
          </a:xfrm>
          <a:prstGeom prst="ellipse">
            <a:avLst/>
          </a:prstGeom>
          <a:solidFill>
            <a:schemeClr val="accent1">
              <a:alpha val="81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de-DE" sz="2000" dirty="0" smtClean="0">
                <a:latin typeface="+mn-lt"/>
              </a:rPr>
              <a:t>Jugendberufs-</a:t>
            </a:r>
            <a:r>
              <a:rPr lang="de-DE" sz="2000" dirty="0" err="1" smtClean="0">
                <a:latin typeface="+mn-lt"/>
              </a:rPr>
              <a:t>agentur</a:t>
            </a:r>
            <a:endParaRPr lang="de-DE" sz="2000" dirty="0" smtClean="0">
              <a:latin typeface="+mn-lt"/>
            </a:endParaRPr>
          </a:p>
          <a:p>
            <a:pPr indent="179388" eaLnBrk="0" hangingPunct="0">
              <a:buFontTx/>
              <a:buChar char="-"/>
            </a:pPr>
            <a:r>
              <a:rPr lang="de-DE" sz="1400" dirty="0" smtClean="0">
                <a:latin typeface="+mn-lt"/>
              </a:rPr>
              <a:t>Arbeitsagentur Hamburg</a:t>
            </a:r>
          </a:p>
          <a:p>
            <a:pPr marL="179388" indent="-179388" eaLnBrk="0" hangingPunct="0">
              <a:buFontTx/>
              <a:buChar char="-"/>
            </a:pPr>
            <a:r>
              <a:rPr lang="de-DE" sz="1400" dirty="0" smtClean="0">
                <a:latin typeface="+mn-lt"/>
              </a:rPr>
              <a:t>Jobcenter </a:t>
            </a:r>
            <a:r>
              <a:rPr lang="de-DE" sz="1400" dirty="0" err="1" smtClean="0">
                <a:latin typeface="+mn-lt"/>
              </a:rPr>
              <a:t>team.arbeit.hamburg</a:t>
            </a:r>
            <a:endParaRPr lang="de-DE" sz="1400" dirty="0" smtClean="0">
              <a:latin typeface="+mn-lt"/>
            </a:endParaRPr>
          </a:p>
          <a:p>
            <a:pPr indent="179388" eaLnBrk="0" hangingPunct="0">
              <a:buFontTx/>
              <a:buChar char="-"/>
            </a:pPr>
            <a:r>
              <a:rPr lang="de-DE" sz="1400" dirty="0" smtClean="0">
                <a:latin typeface="+mn-lt"/>
              </a:rPr>
              <a:t>Bezirksämter</a:t>
            </a:r>
          </a:p>
          <a:p>
            <a:pPr marL="179388" indent="-179388" eaLnBrk="0" hangingPunct="0">
              <a:buFontTx/>
              <a:buChar char="-"/>
            </a:pPr>
            <a:r>
              <a:rPr lang="de-DE" sz="1400" dirty="0" smtClean="0">
                <a:latin typeface="+mn-lt"/>
              </a:rPr>
              <a:t>Behörde für Schule und Berufsbildung / HIBB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48555E-6 L 0.55868 0.26937 " pathEditMode="relative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64162E-6 L 0.32621 0.33803 " pathEditMode="relative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56069E-6 L 0.10782 0.27006 " pathEditMode="relative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79191E-6 L -0.08837 0.16647 " pathEditMode="relative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10405E-6 L 0.12969 -0.24902 " pathEditMode="relative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16185E-6 L 0.45921 -0.22729 " pathEditMode="relative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4104E-6 L 0.63628 -0.01526 " pathEditMode="relative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19653E-6 L -0.0309 -0.10104 " pathEditMode="relative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6.94444E-6 2.59259E-6 L 0.35121 2.59259E-6 " pathEditMode="relative" ptsTypes="AA">
                                      <p:cBhvr>
                                        <p:cTn id="44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dirty="0" smtClean="0"/>
              <a:t>Leitsätze der Jugendberufsagentur</a:t>
            </a:r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F6BADD-3F9A-4430-BEB3-3EAD066A7994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846305" y="1206230"/>
            <a:ext cx="7879405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de-DE" sz="1800" dirty="0" smtClean="0">
                <a:latin typeface="+mn-lt"/>
              </a:rPr>
              <a:t>Die Jugendberufsagentur …</a:t>
            </a:r>
          </a:p>
          <a:p>
            <a:pPr marL="361950" indent="-361950">
              <a:spcBef>
                <a:spcPts val="6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de-DE" sz="1800" dirty="0" smtClean="0">
                <a:latin typeface="+mn-lt"/>
              </a:rPr>
              <a:t>folgt den Prinzipien „One face to </a:t>
            </a:r>
            <a:r>
              <a:rPr lang="de-DE" sz="1800" dirty="0" err="1" smtClean="0">
                <a:latin typeface="+mn-lt"/>
              </a:rPr>
              <a:t>the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customer</a:t>
            </a:r>
            <a:r>
              <a:rPr lang="de-DE" sz="1800" dirty="0" smtClean="0">
                <a:latin typeface="+mn-lt"/>
              </a:rPr>
              <a:t>“ und </a:t>
            </a:r>
            <a:br>
              <a:rPr lang="de-DE" sz="1800" dirty="0" smtClean="0">
                <a:latin typeface="+mn-lt"/>
              </a:rPr>
            </a:br>
            <a:r>
              <a:rPr lang="de-DE" sz="1800" dirty="0" smtClean="0">
                <a:latin typeface="+mn-lt"/>
              </a:rPr>
              <a:t>„Hilfe aus einer Hand“,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de-DE" sz="1800" dirty="0" smtClean="0">
                <a:latin typeface="+mn-lt"/>
              </a:rPr>
              <a:t>bietet Jugendlichen zu jeder Zeit </a:t>
            </a:r>
            <a:r>
              <a:rPr lang="de-DE" sz="1800" i="1" dirty="0" smtClean="0">
                <a:latin typeface="+mn-lt"/>
              </a:rPr>
              <a:t>einen </a:t>
            </a:r>
            <a:r>
              <a:rPr lang="de-DE" sz="1800" dirty="0" smtClean="0">
                <a:latin typeface="+mn-lt"/>
              </a:rPr>
              <a:t>Ansprechpartner /</a:t>
            </a:r>
            <a:br>
              <a:rPr lang="de-DE" sz="1800" dirty="0" smtClean="0">
                <a:latin typeface="+mn-lt"/>
              </a:rPr>
            </a:br>
            <a:r>
              <a:rPr lang="de-DE" sz="1800" i="1" dirty="0" smtClean="0">
                <a:latin typeface="+mn-lt"/>
              </a:rPr>
              <a:t>eine</a:t>
            </a:r>
            <a:r>
              <a:rPr lang="de-DE" sz="1800" dirty="0" smtClean="0">
                <a:latin typeface="+mn-lt"/>
              </a:rPr>
              <a:t> Anlaufstelle,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de-DE" sz="1800" dirty="0" smtClean="0">
                <a:latin typeface="+mn-lt"/>
              </a:rPr>
              <a:t>sucht Jugendliche bei Bedarf aktiv auf,</a:t>
            </a:r>
          </a:p>
          <a:p>
            <a:pPr marL="361950" indent="-361950">
              <a:spcBef>
                <a:spcPts val="6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de-DE" sz="1800" dirty="0" smtClean="0">
                <a:latin typeface="+mn-lt"/>
              </a:rPr>
              <a:t>ist System und Ort zugleich,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  <a:tabLst>
                <a:tab pos="357188" algn="l"/>
              </a:tabLst>
            </a:pPr>
            <a:r>
              <a:rPr lang="de-DE" sz="1800" dirty="0" smtClean="0">
                <a:latin typeface="+mn-lt"/>
              </a:rPr>
              <a:t>beendet das unkoordinierte Nebeneinander der Akteure,   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  <a:tabLst>
                <a:tab pos="357188" algn="l"/>
              </a:tabLst>
            </a:pPr>
            <a:r>
              <a:rPr lang="de-DE" sz="1800" dirty="0" smtClean="0">
                <a:latin typeface="+mn-lt"/>
              </a:rPr>
              <a:t>verknüpft systematisch und verbindlich die Systeme im Hintergrund,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de-DE" sz="1800" dirty="0" smtClean="0">
                <a:latin typeface="+mn-lt"/>
              </a:rPr>
              <a:t>wird in </a:t>
            </a:r>
            <a:r>
              <a:rPr lang="de-DE" sz="1800" dirty="0" err="1" smtClean="0">
                <a:latin typeface="+mn-lt"/>
              </a:rPr>
              <a:t>hamburgweiter</a:t>
            </a:r>
            <a:r>
              <a:rPr lang="de-DE" sz="1800" dirty="0" smtClean="0">
                <a:latin typeface="+mn-lt"/>
              </a:rPr>
              <a:t> Verantwortung durch Vereinbarungen, eine gemeinsame Datenbasis und Kennzahlen gesteuert!</a:t>
            </a:r>
          </a:p>
          <a:p>
            <a:r>
              <a:rPr lang="de-DE" b="1" dirty="0" smtClean="0">
                <a:latin typeface="+mn-lt"/>
              </a:rPr>
              <a:t>   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52"/>
          <p:cNvSpPr>
            <a:spLocks noChangeArrowheads="1"/>
          </p:cNvSpPr>
          <p:nvPr/>
        </p:nvSpPr>
        <p:spPr bwMode="auto">
          <a:xfrm>
            <a:off x="1267237" y="3935535"/>
            <a:ext cx="6366691" cy="1162202"/>
          </a:xfrm>
          <a:prstGeom prst="rect">
            <a:avLst/>
          </a:prstGeom>
          <a:solidFill>
            <a:srgbClr val="B6E4CC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Bezirkliche</a:t>
            </a:r>
            <a:r>
              <a:rPr kumimoji="0" lang="de-DE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Ebene</a:t>
            </a:r>
            <a:endParaRPr kumimoji="0" lang="de-DE" sz="18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b="1" dirty="0" smtClean="0"/>
              <a:t>JBA - Organigramm</a:t>
            </a:r>
            <a:endParaRPr lang="de-DE" sz="1200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B5727-50AB-4D5A-BD93-27CE3196ECC0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cxnSp>
        <p:nvCxnSpPr>
          <p:cNvPr id="39" name="Gerade Verbindung 38"/>
          <p:cNvCxnSpPr/>
          <p:nvPr/>
        </p:nvCxnSpPr>
        <p:spPr bwMode="auto">
          <a:xfrm rot="10800000">
            <a:off x="3438800" y="3304231"/>
            <a:ext cx="1027002" cy="858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Gerade Verbindung 40"/>
          <p:cNvCxnSpPr>
            <a:stCxn id="46" idx="2"/>
            <a:endCxn id="79" idx="0"/>
          </p:cNvCxnSpPr>
          <p:nvPr/>
        </p:nvCxnSpPr>
        <p:spPr bwMode="auto">
          <a:xfrm>
            <a:off x="4415206" y="1574678"/>
            <a:ext cx="35377" cy="236085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42" name="Gruppierung 6"/>
          <p:cNvGrpSpPr/>
          <p:nvPr/>
        </p:nvGrpSpPr>
        <p:grpSpPr>
          <a:xfrm>
            <a:off x="3331906" y="945038"/>
            <a:ext cx="2166599" cy="629640"/>
            <a:chOff x="3531393" y="1419357"/>
            <a:chExt cx="2081214" cy="629640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46" name="Rechteck 45"/>
            <p:cNvSpPr/>
            <p:nvPr/>
          </p:nvSpPr>
          <p:spPr bwMode="auto">
            <a:xfrm>
              <a:off x="3531393" y="1419357"/>
              <a:ext cx="2081214" cy="6296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7" name="Textfeld 46"/>
            <p:cNvSpPr txBox="1"/>
            <p:nvPr/>
          </p:nvSpPr>
          <p:spPr>
            <a:xfrm>
              <a:off x="4152072" y="1536749"/>
              <a:ext cx="80589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de-DE" sz="1800" b="1" dirty="0" smtClean="0">
                  <a:latin typeface="+mn-lt"/>
                </a:rPr>
                <a:t>Beirat</a:t>
              </a:r>
            </a:p>
          </p:txBody>
        </p:sp>
      </p:grpSp>
      <p:sp>
        <p:nvSpPr>
          <p:cNvPr id="50" name="Rechteck 49"/>
          <p:cNvSpPr/>
          <p:nvPr/>
        </p:nvSpPr>
        <p:spPr bwMode="auto">
          <a:xfrm>
            <a:off x="3339809" y="2125168"/>
            <a:ext cx="2166599" cy="6296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53" name="Rectangle 54"/>
          <p:cNvSpPr>
            <a:spLocks noChangeArrowheads="1"/>
          </p:cNvSpPr>
          <p:nvPr/>
        </p:nvSpPr>
        <p:spPr bwMode="auto">
          <a:xfrm>
            <a:off x="3222407" y="4296819"/>
            <a:ext cx="983834" cy="785470"/>
          </a:xfrm>
          <a:prstGeom prst="rect">
            <a:avLst/>
          </a:prstGeom>
          <a:solidFill>
            <a:srgbClr val="FEBE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eaLnBrk="1" latinLnBrk="0" hangingPunct="1">
              <a:lnSpc>
                <a:spcPct val="100000"/>
              </a:lnSpc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de-DE" sz="1500" dirty="0" smtClean="0">
                <a:latin typeface="+mn-lt"/>
              </a:rPr>
              <a:t>Standort</a:t>
            </a:r>
            <a:br>
              <a:rPr lang="de-DE" sz="1500" dirty="0" smtClean="0">
                <a:latin typeface="+mn-lt"/>
              </a:rPr>
            </a:br>
            <a:r>
              <a:rPr lang="de-DE" sz="1500" dirty="0">
                <a:latin typeface="+mn-lt"/>
              </a:rPr>
              <a:t>Nord</a:t>
            </a:r>
            <a:endParaRPr lang="de-DE" sz="1500" dirty="0">
              <a:latin typeface="+mn-lt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4206241" y="4296819"/>
            <a:ext cx="876689" cy="78547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1000"/>
              </a:spcAft>
            </a:pPr>
            <a:r>
              <a:rPr lang="de-DE" sz="1400" dirty="0" err="1" smtClean="0">
                <a:latin typeface="+mn-lt"/>
              </a:rPr>
              <a:t>StandortAltona</a:t>
            </a:r>
            <a:endParaRPr lang="de-DE" sz="1400" dirty="0">
              <a:latin typeface="+mn-lt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5083460" y="4296819"/>
            <a:ext cx="856482" cy="78547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1000"/>
              </a:spcAft>
            </a:pPr>
            <a:r>
              <a:rPr lang="de-DE" sz="1400" dirty="0">
                <a:latin typeface="+mn-lt"/>
              </a:rPr>
              <a:t>Standort</a:t>
            </a:r>
            <a:br>
              <a:rPr lang="de-DE" sz="1400" dirty="0">
                <a:latin typeface="+mn-lt"/>
              </a:rPr>
            </a:br>
            <a:r>
              <a:rPr lang="de-DE" sz="1400" dirty="0" err="1" smtClean="0">
                <a:latin typeface="+mn-lt"/>
              </a:rPr>
              <a:t>Eims</a:t>
            </a:r>
            <a:r>
              <a:rPr lang="de-DE" sz="1400" dirty="0" smtClean="0">
                <a:latin typeface="+mn-lt"/>
              </a:rPr>
              <a:t>-büttel</a:t>
            </a:r>
            <a:endParaRPr lang="de-DE" sz="1400" dirty="0">
              <a:latin typeface="+mn-lt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1267237" y="4296819"/>
            <a:ext cx="1007790" cy="78547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rPr>
              <a:t>Standort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dirty="0" smtClean="0">
                <a:latin typeface="+mn-lt"/>
                <a:cs typeface="Arial" pitchFamily="34" charset="0"/>
              </a:rPr>
              <a:t>Mitte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6759245" y="4296819"/>
            <a:ext cx="874683" cy="78547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000"/>
              </a:spcAft>
            </a:pPr>
            <a:r>
              <a:rPr lang="de-DE" sz="1400" dirty="0">
                <a:latin typeface="+mn-lt"/>
              </a:rPr>
              <a:t>Standort</a:t>
            </a:r>
            <a:br>
              <a:rPr lang="de-DE" sz="1400" dirty="0">
                <a:latin typeface="+mn-lt"/>
              </a:rPr>
            </a:br>
            <a:r>
              <a:rPr lang="de-DE" sz="1400" dirty="0" err="1">
                <a:latin typeface="+mn-lt"/>
              </a:rPr>
              <a:t>Wands-bek</a:t>
            </a:r>
            <a:endParaRPr lang="de-DE" sz="1400" dirty="0">
              <a:latin typeface="+mn-lt"/>
            </a:endParaRPr>
          </a:p>
        </p:txBody>
      </p:sp>
      <p:sp>
        <p:nvSpPr>
          <p:cNvPr id="62" name="Rectangle 8"/>
          <p:cNvSpPr>
            <a:spLocks noChangeArrowheads="1"/>
          </p:cNvSpPr>
          <p:nvPr/>
        </p:nvSpPr>
        <p:spPr bwMode="auto">
          <a:xfrm>
            <a:off x="5939942" y="4296819"/>
            <a:ext cx="819303" cy="78547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lvl="0" indent="0" algn="ctr" defTabSz="914400" eaLnBrk="1" latinLnBrk="0" hangingPunct="1">
              <a:lnSpc>
                <a:spcPct val="100000"/>
              </a:lnSpc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de-DE" sz="1400" dirty="0" smtClean="0">
                <a:latin typeface="+mn-lt"/>
              </a:rPr>
              <a:t>Standort</a:t>
            </a:r>
            <a:br>
              <a:rPr lang="de-DE" sz="1400" dirty="0" smtClean="0">
                <a:latin typeface="+mn-lt"/>
              </a:rPr>
            </a:br>
            <a:r>
              <a:rPr lang="de-DE" sz="1400" dirty="0" smtClean="0">
                <a:latin typeface="+mn-lt"/>
              </a:rPr>
              <a:t>Berge-dorf</a:t>
            </a:r>
            <a:endParaRPr lang="de-DE" sz="1400" dirty="0">
              <a:latin typeface="+mn-lt"/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5335966" y="2996407"/>
            <a:ext cx="229796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de-DE" sz="1800" dirty="0" smtClean="0">
                <a:latin typeface="+mn-lt"/>
              </a:rPr>
              <a:t>Netzwerkstelle</a:t>
            </a:r>
          </a:p>
          <a:p>
            <a:endParaRPr lang="de-DE" sz="1800" dirty="0">
              <a:latin typeface="+mn-lt"/>
            </a:endParaRPr>
          </a:p>
        </p:txBody>
      </p:sp>
      <p:sp>
        <p:nvSpPr>
          <p:cNvPr id="64" name="Rechteck 63"/>
          <p:cNvSpPr/>
          <p:nvPr/>
        </p:nvSpPr>
        <p:spPr bwMode="auto">
          <a:xfrm>
            <a:off x="5335966" y="2996407"/>
            <a:ext cx="2297962" cy="6296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65" name="Rectangle 52"/>
          <p:cNvSpPr>
            <a:spLocks noChangeArrowheads="1"/>
          </p:cNvSpPr>
          <p:nvPr/>
        </p:nvSpPr>
        <p:spPr bwMode="auto">
          <a:xfrm>
            <a:off x="1302234" y="5528655"/>
            <a:ext cx="6366691" cy="382628"/>
          </a:xfrm>
          <a:prstGeom prst="rect">
            <a:avLst/>
          </a:prstGeom>
          <a:solidFill>
            <a:srgbClr val="B6E4CC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de-DE" sz="1800" dirty="0">
                <a:latin typeface="+mn-lt"/>
              </a:rPr>
              <a:t>Schulische Ebene</a:t>
            </a:r>
          </a:p>
        </p:txBody>
      </p:sp>
      <p:sp>
        <p:nvSpPr>
          <p:cNvPr id="66" name="Rectangle 57"/>
          <p:cNvSpPr>
            <a:spLocks noChangeArrowheads="1"/>
          </p:cNvSpPr>
          <p:nvPr/>
        </p:nvSpPr>
        <p:spPr bwMode="auto">
          <a:xfrm>
            <a:off x="1302233" y="5911283"/>
            <a:ext cx="3163568" cy="785470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rPr>
              <a:t>Stadtteilschulen</a:t>
            </a:r>
          </a:p>
          <a:p>
            <a:pPr lvl="0" algn="ctr"/>
            <a:r>
              <a:rPr lang="de-DE" sz="18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Förderschulen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67" name="Rectangle 57"/>
          <p:cNvSpPr>
            <a:spLocks noChangeArrowheads="1"/>
          </p:cNvSpPr>
          <p:nvPr/>
        </p:nvSpPr>
        <p:spPr bwMode="auto">
          <a:xfrm>
            <a:off x="4465801" y="5911283"/>
            <a:ext cx="3203124" cy="785470"/>
          </a:xfrm>
          <a:prstGeom prst="rect">
            <a:avLst/>
          </a:prstGeom>
          <a:solidFill>
            <a:srgbClr val="99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rPr>
              <a:t>Berufsbildende Schulen</a:t>
            </a:r>
            <a:endParaRPr lang="de-DE" sz="1800" dirty="0" smtClean="0">
              <a:latin typeface="+mn-lt"/>
              <a:cs typeface="Arial" pitchFamily="34" charset="0"/>
            </a:endParaRPr>
          </a:p>
          <a:p>
            <a:pPr algn="ctr"/>
            <a:endParaRPr lang="de-DE" sz="1800" dirty="0" smtClean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cxnSp>
        <p:nvCxnSpPr>
          <p:cNvPr id="68" name="Gerade Verbindung 67"/>
          <p:cNvCxnSpPr>
            <a:endCxn id="64" idx="1"/>
          </p:cNvCxnSpPr>
          <p:nvPr/>
        </p:nvCxnSpPr>
        <p:spPr bwMode="auto">
          <a:xfrm flipV="1">
            <a:off x="4465801" y="3311227"/>
            <a:ext cx="870165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9" name="Textfeld 68"/>
          <p:cNvSpPr txBox="1"/>
          <p:nvPr/>
        </p:nvSpPr>
        <p:spPr>
          <a:xfrm>
            <a:off x="3222406" y="2125168"/>
            <a:ext cx="2428301" cy="646331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800" dirty="0" err="1" smtClean="0">
                <a:latin typeface="+mn-lt"/>
              </a:rPr>
              <a:t>Koordinierungs-ausschuss</a:t>
            </a:r>
            <a:endParaRPr lang="de-DE" sz="1800" dirty="0">
              <a:latin typeface="+mn-lt"/>
            </a:endParaRPr>
          </a:p>
        </p:txBody>
      </p:sp>
      <p:grpSp>
        <p:nvGrpSpPr>
          <p:cNvPr id="71" name="Gruppierung 38"/>
          <p:cNvGrpSpPr/>
          <p:nvPr/>
        </p:nvGrpSpPr>
        <p:grpSpPr>
          <a:xfrm>
            <a:off x="1272201" y="2981065"/>
            <a:ext cx="2166599" cy="646331"/>
            <a:chOff x="336320" y="1789009"/>
            <a:chExt cx="2166599" cy="646331"/>
          </a:xfrm>
        </p:grpSpPr>
        <p:sp>
          <p:nvSpPr>
            <p:cNvPr id="72" name="Textfeld 71"/>
            <p:cNvSpPr txBox="1"/>
            <p:nvPr/>
          </p:nvSpPr>
          <p:spPr>
            <a:xfrm>
              <a:off x="336321" y="1789009"/>
              <a:ext cx="2166598" cy="646331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800" dirty="0" smtClean="0">
                  <a:latin typeface="+mn-lt"/>
                </a:rPr>
                <a:t>Team Akademische Berufe der BA</a:t>
              </a:r>
              <a:endParaRPr lang="de-DE" sz="1800" dirty="0">
                <a:latin typeface="+mn-lt"/>
              </a:endParaRPr>
            </a:p>
          </p:txBody>
        </p:sp>
        <p:sp>
          <p:nvSpPr>
            <p:cNvPr id="73" name="Rechteck 72"/>
            <p:cNvSpPr/>
            <p:nvPr/>
          </p:nvSpPr>
          <p:spPr bwMode="auto">
            <a:xfrm>
              <a:off x="336320" y="1789009"/>
              <a:ext cx="2166599" cy="646331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cxnSp>
        <p:nvCxnSpPr>
          <p:cNvPr id="74" name="Gerade Verbindung 73"/>
          <p:cNvCxnSpPr/>
          <p:nvPr/>
        </p:nvCxnSpPr>
        <p:spPr bwMode="auto">
          <a:xfrm rot="16200000" flipH="1">
            <a:off x="-1627744" y="4184021"/>
            <a:ext cx="5157284" cy="3509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Gerade Verbindung 74"/>
          <p:cNvCxnSpPr/>
          <p:nvPr/>
        </p:nvCxnSpPr>
        <p:spPr bwMode="auto">
          <a:xfrm>
            <a:off x="968447" y="6780212"/>
            <a:ext cx="7108753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Gerade Verbindung 75"/>
          <p:cNvCxnSpPr/>
          <p:nvPr/>
        </p:nvCxnSpPr>
        <p:spPr bwMode="auto">
          <a:xfrm>
            <a:off x="914602" y="1622928"/>
            <a:ext cx="7086398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Gerade Verbindung 76"/>
          <p:cNvCxnSpPr/>
          <p:nvPr/>
        </p:nvCxnSpPr>
        <p:spPr bwMode="auto">
          <a:xfrm rot="16200000" flipH="1">
            <a:off x="5437167" y="4184226"/>
            <a:ext cx="5157696" cy="351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Rectangle 53"/>
          <p:cNvSpPr>
            <a:spLocks noChangeArrowheads="1"/>
          </p:cNvSpPr>
          <p:nvPr/>
        </p:nvSpPr>
        <p:spPr bwMode="auto">
          <a:xfrm>
            <a:off x="2266326" y="4296819"/>
            <a:ext cx="956080" cy="78547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1000"/>
              </a:spcAft>
            </a:pPr>
            <a:r>
              <a:rPr lang="de-DE" sz="1500" dirty="0">
                <a:latin typeface="+mn-lt"/>
              </a:rPr>
              <a:t>Standort</a:t>
            </a:r>
            <a:br>
              <a:rPr lang="de-DE" sz="1500" dirty="0">
                <a:latin typeface="+mn-lt"/>
              </a:rPr>
            </a:br>
            <a:r>
              <a:rPr lang="de-DE" sz="1500" dirty="0">
                <a:latin typeface="+mn-lt"/>
              </a:rPr>
              <a:t>Harburg</a:t>
            </a:r>
          </a:p>
        </p:txBody>
      </p:sp>
      <p:cxnSp>
        <p:nvCxnSpPr>
          <p:cNvPr id="40" name="Gerade Verbindung 39"/>
          <p:cNvCxnSpPr>
            <a:endCxn id="65" idx="0"/>
          </p:cNvCxnSpPr>
          <p:nvPr/>
        </p:nvCxnSpPr>
        <p:spPr bwMode="auto">
          <a:xfrm>
            <a:off x="4485580" y="5082289"/>
            <a:ext cx="0" cy="44636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3" name="Rectangle 53"/>
          <p:cNvSpPr>
            <a:spLocks noChangeArrowheads="1"/>
          </p:cNvSpPr>
          <p:nvPr/>
        </p:nvSpPr>
        <p:spPr bwMode="auto">
          <a:xfrm>
            <a:off x="3222406" y="4296819"/>
            <a:ext cx="956080" cy="78547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1000"/>
              </a:spcAft>
            </a:pPr>
            <a:r>
              <a:rPr lang="de-DE" sz="1500" dirty="0">
                <a:latin typeface="+mn-lt"/>
              </a:rPr>
              <a:t>Standort</a:t>
            </a:r>
            <a:br>
              <a:rPr lang="de-DE" sz="1500" dirty="0">
                <a:latin typeface="+mn-lt"/>
              </a:rPr>
            </a:br>
            <a:r>
              <a:rPr lang="de-DE" sz="1500" dirty="0" smtClean="0">
                <a:latin typeface="+mn-lt"/>
              </a:rPr>
              <a:t>HH-Nord</a:t>
            </a:r>
            <a:endParaRPr lang="de-DE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20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" y="100644"/>
            <a:ext cx="6781800" cy="609600"/>
          </a:xfrm>
        </p:spPr>
        <p:txBody>
          <a:bodyPr/>
          <a:lstStyle/>
          <a:p>
            <a:pPr algn="ctr"/>
            <a:r>
              <a:rPr lang="de-DE" sz="2400" dirty="0" smtClean="0"/>
              <a:t>Aufbau einer regionalen JBA</a:t>
            </a:r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7198627" y="6220477"/>
            <a:ext cx="1905000" cy="457200"/>
          </a:xfrm>
        </p:spPr>
        <p:txBody>
          <a:bodyPr/>
          <a:lstStyle/>
          <a:p>
            <a:pPr>
              <a:defRPr/>
            </a:pPr>
            <a:fld id="{F7F6BADD-3F9A-4430-BEB3-3EAD066A7994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26622" y="1880027"/>
            <a:ext cx="8221688" cy="4797649"/>
          </a:xfrm>
          <a:prstGeom prst="rect">
            <a:avLst/>
          </a:prstGeom>
          <a:solidFill>
            <a:srgbClr val="E7DCF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600" dirty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535369" y="996287"/>
            <a:ext cx="8221688" cy="906888"/>
          </a:xfrm>
          <a:prstGeom prst="triangle">
            <a:avLst>
              <a:gd name="adj" fmla="val 51092"/>
            </a:avLst>
          </a:prstGeom>
          <a:solidFill>
            <a:srgbClr val="E7DCF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58585" y="2607219"/>
            <a:ext cx="3173896" cy="151713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de-DE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Eingangszone:</a:t>
            </a:r>
          </a:p>
          <a:p>
            <a:pPr lvl="1" indent="-274638">
              <a:spcAft>
                <a:spcPts val="400"/>
              </a:spcAft>
              <a:buFont typeface="Arial" pitchFamily="34" charset="0"/>
              <a:buChar char="•"/>
            </a:pPr>
            <a:r>
              <a:rPr lang="de-DE" sz="1600" dirty="0" smtClean="0">
                <a:solidFill>
                  <a:srgbClr val="000000"/>
                </a:solidFill>
                <a:latin typeface="Arial"/>
              </a:rPr>
              <a:t>Datenerfassung,</a:t>
            </a:r>
          </a:p>
          <a:p>
            <a:pPr lvl="1" indent="-274638">
              <a:spcAft>
                <a:spcPts val="400"/>
              </a:spcAft>
              <a:buFont typeface="Arial" pitchFamily="34" charset="0"/>
              <a:buChar char="•"/>
            </a:pPr>
            <a:r>
              <a:rPr lang="de-DE" sz="1600" dirty="0" smtClean="0">
                <a:solidFill>
                  <a:srgbClr val="000000"/>
                </a:solidFill>
                <a:latin typeface="Arial"/>
              </a:rPr>
              <a:t>Antragsausfüllung,</a:t>
            </a:r>
          </a:p>
          <a:p>
            <a:pPr lvl="1" indent="-274638">
              <a:spcAft>
                <a:spcPts val="400"/>
              </a:spcAft>
              <a:buFont typeface="Arial" pitchFamily="34" charset="0"/>
              <a:buChar char="•"/>
            </a:pPr>
            <a:r>
              <a:rPr lang="de-DE" sz="1600" dirty="0" smtClean="0">
                <a:solidFill>
                  <a:srgbClr val="000000"/>
                </a:solidFill>
                <a:latin typeface="Arial"/>
              </a:rPr>
              <a:t>Terminvergabe </a:t>
            </a: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																																																																						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4520523" y="2607218"/>
            <a:ext cx="2413678" cy="96579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de-DE" sz="16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Jobcenter</a:t>
            </a:r>
          </a:p>
          <a:p>
            <a:pPr marR="0" lvl="0" indent="179388" algn="l" defTabSz="914400" rtl="0" eaLnBrk="1" fontAlgn="base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Arbeitsvermittlung</a:t>
            </a:r>
          </a:p>
          <a:p>
            <a:pPr marR="0" lvl="0" indent="179388" algn="l" defTabSz="914400" rtl="0" eaLnBrk="1" fontAlgn="base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Fallmanagement</a:t>
            </a:r>
          </a:p>
          <a:p>
            <a:pPr marR="0" lvl="0" indent="179388" algn="l" defTabSz="914400" rtl="0" eaLnBrk="1" fontAlgn="base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lang="de-DE" sz="1200" dirty="0" smtClean="0">
                <a:latin typeface="+mj-lt"/>
              </a:rPr>
              <a:t>Aufsuchende Beratung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20523" y="3573016"/>
            <a:ext cx="2413678" cy="103992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de-DE" sz="16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Agentur für Arbeit </a:t>
            </a:r>
          </a:p>
          <a:p>
            <a:pPr marL="182563" marR="0" lvl="0" indent="-1825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de-DE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Berufsberatung</a:t>
            </a:r>
          </a:p>
          <a:p>
            <a:pPr marL="182563" lvl="0" indent="-182563">
              <a:spcAft>
                <a:spcPts val="0"/>
              </a:spcAft>
              <a:buFont typeface="Arial" pitchFamily="34" charset="0"/>
              <a:buChar char="•"/>
            </a:pPr>
            <a:r>
              <a:rPr lang="de-DE" sz="1200" dirty="0" smtClean="0">
                <a:latin typeface="+mj-lt"/>
              </a:rPr>
              <a:t>Ausbildungsstellenvermittlung</a:t>
            </a:r>
          </a:p>
          <a:p>
            <a:pPr marL="182563" lvl="0" indent="-182563">
              <a:spcAft>
                <a:spcPts val="0"/>
              </a:spcAft>
              <a:buFont typeface="Arial" pitchFamily="34" charset="0"/>
              <a:buChar char="•"/>
            </a:pPr>
            <a:r>
              <a:rPr lang="de-DE" sz="1200" dirty="0" smtClean="0">
                <a:latin typeface="+mj-lt"/>
              </a:rPr>
              <a:t>Arbeitsvermittlung</a:t>
            </a:r>
            <a:endParaRPr kumimoji="0" lang="de-DE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520523" y="5549502"/>
            <a:ext cx="2413678" cy="9402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600" b="1" dirty="0" smtClean="0">
                <a:latin typeface="+mj-lt"/>
              </a:rPr>
              <a:t>Bezirksverwaltung</a:t>
            </a:r>
          </a:p>
          <a:p>
            <a:pPr marL="182563" lvl="1" indent="-182563">
              <a:spcAft>
                <a:spcPts val="0"/>
              </a:spcAft>
              <a:buFont typeface="Arial" pitchFamily="34" charset="0"/>
              <a:buChar char="•"/>
            </a:pPr>
            <a:r>
              <a:rPr lang="de-DE" sz="1200" dirty="0" smtClean="0">
                <a:latin typeface="+mj-lt"/>
              </a:rPr>
              <a:t>Beratung und Hilfen bei schwierigen Lebenslagen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520523" y="4612943"/>
            <a:ext cx="2413678" cy="9365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de-DE" sz="16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Schulbehörde</a:t>
            </a:r>
          </a:p>
          <a:p>
            <a:pPr marL="182563" marR="0" indent="-182563" defTabSz="914400" eaLnBrk="1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de-DE" sz="1200" dirty="0" smtClean="0">
                <a:latin typeface="+mj-lt"/>
              </a:rPr>
              <a:t>Schullaufbahnberatung</a:t>
            </a:r>
          </a:p>
          <a:p>
            <a:pPr marL="182563" marR="0" indent="-182563" defTabSz="914400" eaLnBrk="1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de-DE" sz="1200" dirty="0" smtClean="0">
                <a:latin typeface="+mj-lt"/>
              </a:rPr>
              <a:t>Ausbildungsberatung</a:t>
            </a:r>
          </a:p>
          <a:p>
            <a:pPr marL="182563" lvl="0" indent="-182563">
              <a:spcAft>
                <a:spcPts val="0"/>
              </a:spcAft>
              <a:buFont typeface="Arial" pitchFamily="34" charset="0"/>
              <a:buChar char="•"/>
            </a:pPr>
            <a:r>
              <a:rPr lang="de-DE" sz="1200" dirty="0" smtClean="0">
                <a:latin typeface="+mj-lt"/>
              </a:rPr>
              <a:t>Aufsuchende</a:t>
            </a:r>
            <a:r>
              <a:rPr lang="de-DE" sz="1200" dirty="0" smtClean="0"/>
              <a:t> </a:t>
            </a:r>
            <a:r>
              <a:rPr lang="de-DE" sz="1200" dirty="0" smtClean="0">
                <a:latin typeface="+mj-lt"/>
              </a:rPr>
              <a:t>Beratung</a:t>
            </a:r>
          </a:p>
          <a:p>
            <a:pPr marL="182563" marR="0" indent="-182563" defTabSz="914400" eaLnBrk="1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Arial" pitchFamily="34" charset="0"/>
              <a:buChar char="•"/>
              <a:tabLst/>
            </a:pPr>
            <a:endParaRPr lang="de-DE" sz="1400" dirty="0" smtClean="0"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759380" y="4315312"/>
            <a:ext cx="3173896" cy="21744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de-DE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Empfang: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lvl="1" indent="-274638">
              <a:spcAft>
                <a:spcPts val="400"/>
              </a:spcAft>
              <a:buFont typeface="Arial" pitchFamily="34" charset="0"/>
              <a:buChar char="•"/>
            </a:pPr>
            <a:r>
              <a:rPr lang="de-DE" sz="1600" dirty="0" smtClean="0">
                <a:latin typeface="+mj-lt"/>
              </a:rPr>
              <a:t>Klärung des Anliegens</a:t>
            </a:r>
          </a:p>
          <a:p>
            <a:pPr lvl="1" indent="-274638">
              <a:spcAft>
                <a:spcPts val="400"/>
              </a:spcAft>
              <a:buFont typeface="Arial" pitchFamily="34" charset="0"/>
              <a:buChar char="•"/>
            </a:pPr>
            <a:r>
              <a:rPr lang="de-DE" sz="1600" dirty="0" err="1" smtClean="0">
                <a:latin typeface="+mj-lt"/>
              </a:rPr>
              <a:t>Allgem</a:t>
            </a:r>
            <a:r>
              <a:rPr lang="de-DE" sz="1600" dirty="0" smtClean="0">
                <a:latin typeface="+mj-lt"/>
              </a:rPr>
              <a:t>. Auskünfte zu Fragen SGB II und III</a:t>
            </a:r>
          </a:p>
          <a:p>
            <a:pPr lvl="1" indent="-274638">
              <a:spcAft>
                <a:spcPts val="400"/>
              </a:spcAft>
              <a:buFont typeface="Arial" pitchFamily="34" charset="0"/>
              <a:buChar char="•"/>
            </a:pPr>
            <a:r>
              <a:rPr lang="de-DE" sz="1600" dirty="0" smtClean="0">
                <a:latin typeface="+mj-lt"/>
              </a:rPr>
              <a:t>Weiterleitung an zust. MA in der Eingangszone</a:t>
            </a: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																																																																									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18" name="Gerade Verbindung mit Pfeil 17"/>
          <p:cNvCxnSpPr>
            <a:stCxn id="16" idx="0"/>
            <a:endCxn id="1028" idx="2"/>
          </p:cNvCxnSpPr>
          <p:nvPr/>
        </p:nvCxnSpPr>
        <p:spPr bwMode="auto">
          <a:xfrm flipH="1" flipV="1">
            <a:off x="2345533" y="4124353"/>
            <a:ext cx="795" cy="1909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Richtungspfeil 16"/>
          <p:cNvSpPr/>
          <p:nvPr/>
        </p:nvSpPr>
        <p:spPr bwMode="auto">
          <a:xfrm>
            <a:off x="29568" y="4959688"/>
            <a:ext cx="1049079" cy="893135"/>
          </a:xfrm>
          <a:prstGeom prst="homePlate">
            <a:avLst/>
          </a:prstGeom>
          <a:solidFill>
            <a:srgbClr val="F3AB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19" name="Gerade Verbindung mit Pfeil 18"/>
          <p:cNvCxnSpPr/>
          <p:nvPr/>
        </p:nvCxnSpPr>
        <p:spPr bwMode="auto">
          <a:xfrm>
            <a:off x="3933276" y="3404021"/>
            <a:ext cx="25658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Rechteck 22"/>
          <p:cNvSpPr/>
          <p:nvPr/>
        </p:nvSpPr>
        <p:spPr>
          <a:xfrm>
            <a:off x="759380" y="2057488"/>
            <a:ext cx="317389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kumimoji="0" lang="de-DE" sz="2000" b="1" i="1" strike="noStrike" cap="all" normalizeH="0" dirty="0" smtClean="0">
                <a:ln w="0"/>
                <a:solidFill>
                  <a:srgbClr val="E6507B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</a:rPr>
              <a:t>Eingangsbereich</a:t>
            </a:r>
            <a:endParaRPr lang="de-DE" sz="2000" b="1" cap="all" dirty="0">
              <a:ln w="0"/>
              <a:solidFill>
                <a:srgbClr val="E6507B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4491947" y="2057488"/>
            <a:ext cx="317389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kumimoji="0" lang="de-DE" sz="2000" b="1" i="1" strike="noStrike" cap="all" normalizeH="0" dirty="0" smtClean="0">
                <a:ln w="0"/>
                <a:solidFill>
                  <a:srgbClr val="E6507B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</a:rPr>
              <a:t>Fallbearbeitung</a:t>
            </a:r>
            <a:endParaRPr lang="de-DE" sz="2000" b="1" cap="all" dirty="0">
              <a:ln w="0"/>
              <a:solidFill>
                <a:srgbClr val="E6507B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25" name="Gerade Verbindung 24"/>
          <p:cNvCxnSpPr>
            <a:endCxn id="1029" idx="1"/>
          </p:cNvCxnSpPr>
          <p:nvPr/>
        </p:nvCxnSpPr>
        <p:spPr bwMode="auto">
          <a:xfrm>
            <a:off x="4189863" y="3090117"/>
            <a:ext cx="33066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8" name="Gerade Verbindung 27"/>
          <p:cNvCxnSpPr/>
          <p:nvPr/>
        </p:nvCxnSpPr>
        <p:spPr bwMode="auto">
          <a:xfrm>
            <a:off x="4189863" y="3090117"/>
            <a:ext cx="0" cy="295584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Gerade Verbindung 28"/>
          <p:cNvCxnSpPr/>
          <p:nvPr/>
        </p:nvCxnSpPr>
        <p:spPr bwMode="auto">
          <a:xfrm>
            <a:off x="4189863" y="4124353"/>
            <a:ext cx="33066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0" name="Gerade Verbindung 29"/>
          <p:cNvCxnSpPr/>
          <p:nvPr/>
        </p:nvCxnSpPr>
        <p:spPr bwMode="auto">
          <a:xfrm>
            <a:off x="4189863" y="5145206"/>
            <a:ext cx="33066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1" name="Gerade Verbindung 30"/>
          <p:cNvCxnSpPr/>
          <p:nvPr/>
        </p:nvCxnSpPr>
        <p:spPr bwMode="auto">
          <a:xfrm>
            <a:off x="4189863" y="6045958"/>
            <a:ext cx="33066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5" name="Picture 3" descr="C:\Dokumente und Einstellungen\Kahl-AAn\Lokale Einstellungen\Temporary Internet Files\Content.IE5\N5VUUUDP\MC90015589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7395" y="4229089"/>
            <a:ext cx="1240900" cy="730600"/>
          </a:xfrm>
          <a:prstGeom prst="rect">
            <a:avLst/>
          </a:prstGeom>
          <a:noFill/>
        </p:spPr>
      </p:pic>
      <p:cxnSp>
        <p:nvCxnSpPr>
          <p:cNvPr id="32" name="Gerade Verbindung 31"/>
          <p:cNvCxnSpPr/>
          <p:nvPr/>
        </p:nvCxnSpPr>
        <p:spPr bwMode="auto">
          <a:xfrm flipH="1">
            <a:off x="6934201" y="3135022"/>
            <a:ext cx="26442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3" name="Gerade Verbindung 32"/>
          <p:cNvCxnSpPr/>
          <p:nvPr/>
        </p:nvCxnSpPr>
        <p:spPr bwMode="auto">
          <a:xfrm flipH="1">
            <a:off x="7198627" y="3135022"/>
            <a:ext cx="0" cy="295584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Gerade Verbindung 33"/>
          <p:cNvCxnSpPr/>
          <p:nvPr/>
        </p:nvCxnSpPr>
        <p:spPr bwMode="auto">
          <a:xfrm flipH="1">
            <a:off x="6934201" y="4169258"/>
            <a:ext cx="26442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5" name="Gerade Verbindung 34"/>
          <p:cNvCxnSpPr/>
          <p:nvPr/>
        </p:nvCxnSpPr>
        <p:spPr bwMode="auto">
          <a:xfrm flipH="1">
            <a:off x="6934201" y="5190111"/>
            <a:ext cx="26442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6" name="Gerade Verbindung 35"/>
          <p:cNvCxnSpPr/>
          <p:nvPr/>
        </p:nvCxnSpPr>
        <p:spPr bwMode="auto">
          <a:xfrm flipH="1">
            <a:off x="6934201" y="6090863"/>
            <a:ext cx="26442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45" name="Pfeil nach rechts 44"/>
          <p:cNvSpPr/>
          <p:nvPr/>
        </p:nvSpPr>
        <p:spPr bwMode="auto">
          <a:xfrm>
            <a:off x="7198627" y="4547328"/>
            <a:ext cx="308768" cy="29763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7398211" y="4885894"/>
            <a:ext cx="1431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itchFamily="34" charset="0"/>
                <a:cs typeface="Arial" pitchFamily="34" charset="0"/>
              </a:rPr>
              <a:t>Fallkonferenz</a:t>
            </a:r>
            <a:endParaRPr lang="de-DE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2838734" y="1214655"/>
            <a:ext cx="4095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de-DE" b="1" dirty="0" smtClean="0">
                <a:latin typeface="Arial" pitchFamily="34" charset="0"/>
                <a:cs typeface="Arial" pitchFamily="34" charset="0"/>
              </a:rPr>
              <a:t>Regionaler Standort</a:t>
            </a:r>
            <a:endParaRPr lang="de-DE" sz="1800" dirty="0" smtClean="0">
              <a:latin typeface="Arial" pitchFamily="34" charset="0"/>
              <a:cs typeface="Arial" pitchFamily="34" charset="0"/>
            </a:endParaRPr>
          </a:p>
          <a:p>
            <a:pPr lvl="0" algn="ctr">
              <a:spcAft>
                <a:spcPts val="0"/>
              </a:spcAft>
            </a:pPr>
            <a:r>
              <a:rPr lang="de-DE" sz="1600" b="1" dirty="0" smtClean="0">
                <a:latin typeface="Arial" pitchFamily="34" charset="0"/>
                <a:cs typeface="Arial" pitchFamily="34" charset="0"/>
              </a:rPr>
              <a:t>Jugendberufsagentur Hamburg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animBg="1"/>
      <p:bldP spid="1026" grpId="0" animBg="1"/>
      <p:bldP spid="1028" grpId="0" animBg="1"/>
      <p:bldP spid="1029" grpId="0" animBg="1"/>
      <p:bldP spid="1030" grpId="0" animBg="1"/>
      <p:bldP spid="1031" grpId="0" animBg="1"/>
      <p:bldP spid="1032" grpId="0" animBg="1"/>
      <p:bldP spid="16" grpId="0" animBg="1"/>
      <p:bldP spid="17" grpId="0" animBg="1"/>
      <p:bldP spid="23" grpId="0"/>
      <p:bldP spid="26" grpId="0"/>
      <p:bldP spid="45" grpId="0" animBg="1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5049" y="1691661"/>
            <a:ext cx="7772400" cy="2806922"/>
          </a:xfrm>
        </p:spPr>
        <p:txBody>
          <a:bodyPr/>
          <a:lstStyle/>
          <a:p>
            <a:pPr algn="ctr"/>
            <a:endParaRPr lang="de-DE" sz="2800" b="1" dirty="0" smtClean="0"/>
          </a:p>
          <a:p>
            <a:pPr algn="ctr"/>
            <a:endParaRPr lang="de-DE" sz="2800" b="1" dirty="0" smtClean="0"/>
          </a:p>
          <a:p>
            <a:pPr algn="ctr"/>
            <a:endParaRPr lang="de-DE" sz="2800" b="1" dirty="0" smtClean="0"/>
          </a:p>
          <a:p>
            <a:pPr algn="ctr"/>
            <a:r>
              <a:rPr lang="de-DE" sz="2800" b="1" dirty="0" smtClean="0"/>
              <a:t>Vielen Dank.</a:t>
            </a:r>
            <a:endParaRPr lang="de-DE" sz="2800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B5727-50AB-4D5A-BD93-27CE3196ECC0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  <p:pic>
        <p:nvPicPr>
          <p:cNvPr id="5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367" y="1143000"/>
            <a:ext cx="7667765" cy="1952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981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iße Vorlage">
  <a:themeElements>
    <a:clrScheme name="Weiße Vorl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eiße Vorla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Weiße 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iße 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iße 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iße 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iße 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iße 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iße 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iße 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iße 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iße 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iße 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iße 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Weiße Vorlage</Template>
  <TotalTime>0</TotalTime>
  <Words>411</Words>
  <Application>Microsoft Office PowerPoint</Application>
  <PresentationFormat>Bildschirmpräsentation (4:3)</PresentationFormat>
  <Paragraphs>283</Paragraphs>
  <Slides>11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</vt:vector>
  </HeadingPairs>
  <TitlesOfParts>
    <vt:vector size="13" baseType="lpstr">
      <vt:lpstr>Weiße Vorlage</vt:lpstr>
      <vt:lpstr>Benutzerdefiniertes Design</vt:lpstr>
      <vt:lpstr>PowerPoint-Präsentation</vt:lpstr>
      <vt:lpstr>Übergang Schule – Beruf </vt:lpstr>
      <vt:lpstr>Übergang Schule – Beruf </vt:lpstr>
      <vt:lpstr>PowerPoint-Präsentation</vt:lpstr>
      <vt:lpstr>Verloren im Beratungsdschungel?</vt:lpstr>
      <vt:lpstr>Zusammenarbeit der Rechtskreise</vt:lpstr>
      <vt:lpstr>Beratung aus einer Hand</vt:lpstr>
      <vt:lpstr>Leitsätze der Jugendberufsagentur</vt:lpstr>
      <vt:lpstr>JBA - Organigramm</vt:lpstr>
      <vt:lpstr>Aufbau einer regionalen JBA</vt:lpstr>
      <vt:lpstr>PowerPoint-Präsentation</vt:lpstr>
    </vt:vector>
  </TitlesOfParts>
  <Company>Freie und Hansestadt Hamburg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Rainer Schulz</dc:creator>
  <cp:lastModifiedBy>Schulz, Rainer (BSB)</cp:lastModifiedBy>
  <cp:revision>1002</cp:revision>
  <dcterms:created xsi:type="dcterms:W3CDTF">2012-03-16T07:39:27Z</dcterms:created>
  <dcterms:modified xsi:type="dcterms:W3CDTF">2013-04-24T08:09:59Z</dcterms:modified>
</cp:coreProperties>
</file>